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62" r:id="rId2"/>
    <p:sldId id="263" r:id="rId3"/>
    <p:sldId id="261" r:id="rId4"/>
    <p:sldId id="265" r:id="rId5"/>
    <p:sldId id="266" r:id="rId6"/>
    <p:sldId id="267" r:id="rId7"/>
    <p:sldId id="268" r:id="rId8"/>
    <p:sldId id="259" r:id="rId9"/>
    <p:sldId id="270" r:id="rId10"/>
    <p:sldId id="260" r:id="rId11"/>
    <p:sldId id="269" r:id="rId12"/>
    <p:sldId id="264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290E0-E82D-4577-B4C3-AD79BD2E627E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8F755-99BD-4ED3-8F30-A3A3DE7BD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51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F755-99BD-4ED3-8F30-A3A3DE7BD5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20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F755-99BD-4ED3-8F30-A3A3DE7BD50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925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F755-99BD-4ED3-8F30-A3A3DE7BD50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357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F755-99BD-4ED3-8F30-A3A3DE7BD50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888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F755-99BD-4ED3-8F30-A3A3DE7BD5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53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F755-99BD-4ED3-8F30-A3A3DE7BD5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96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9AF9CC-7730-456B-8BE3-B6111028C82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16573" y="10235579"/>
            <a:ext cx="2921307" cy="53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102" tIns="44221" rIns="88102" bIns="44221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3EF6DA3-F3EF-41D4-805F-B0E2B59B6EA9}" type="slidenum">
              <a:rPr lang="en-GB" altLang="en-US" sz="1100" smtClean="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 sz="1100" smtClean="0">
              <a:solidFill>
                <a:srgbClr val="000000"/>
              </a:solidFill>
              <a:latin typeface="Times New Roman" panose="02020603050405020304" pitchFamily="18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903064" y="808220"/>
            <a:ext cx="4933313" cy="40410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8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3788" y="5118725"/>
            <a:ext cx="5391865" cy="4954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1" y="0"/>
            <a:ext cx="2921308" cy="53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102" tIns="44221" rIns="88102" bIns="44221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100" smtClean="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Arial" panose="020B0604020202020204" pitchFamily="34" charset="0"/>
              </a:rPr>
              <a:t>PD for New Numbers Count Teachers D3 S3</a:t>
            </a:r>
          </a:p>
        </p:txBody>
      </p:sp>
    </p:spTree>
    <p:extLst>
      <p:ext uri="{BB962C8B-B14F-4D97-AF65-F5344CB8AC3E}">
        <p14:creationId xmlns:p14="http://schemas.microsoft.com/office/powerpoint/2010/main" val="71536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9F11C4-0EA5-409E-9D3F-0EC356F5DCD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16573" y="10235579"/>
            <a:ext cx="2921307" cy="53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102" tIns="44221" rIns="88102" bIns="44221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1DEC3A1-2418-4CAB-AB7F-1B8A0BCFA5A4}" type="slidenum">
              <a:rPr lang="en-GB" altLang="en-US" sz="1100" smtClean="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 sz="1100" smtClean="0">
              <a:solidFill>
                <a:srgbClr val="000000"/>
              </a:solidFill>
              <a:latin typeface="Times New Roman" panose="02020603050405020304" pitchFamily="18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903064" y="808220"/>
            <a:ext cx="4933313" cy="40410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8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3788" y="5118725"/>
            <a:ext cx="5391865" cy="4954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1" y="0"/>
            <a:ext cx="2921308" cy="53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102" tIns="44221" rIns="88102" bIns="44221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100" smtClean="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Arial" panose="020B0604020202020204" pitchFamily="34" charset="0"/>
              </a:rPr>
              <a:t>PD for New Numbers Count Teachers D3 S3</a:t>
            </a:r>
          </a:p>
        </p:txBody>
      </p:sp>
    </p:spTree>
    <p:extLst>
      <p:ext uri="{BB962C8B-B14F-4D97-AF65-F5344CB8AC3E}">
        <p14:creationId xmlns:p14="http://schemas.microsoft.com/office/powerpoint/2010/main" val="3957637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03A1F4-4355-4789-A2FA-8463BCEA941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16573" y="10235579"/>
            <a:ext cx="2921307" cy="53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102" tIns="44221" rIns="88102" bIns="44221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6D8FB15-915E-405A-8CA8-6DA15132BE2F}" type="slidenum">
              <a:rPr lang="en-GB" altLang="en-US" sz="1100" smtClean="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 sz="1100" smtClean="0">
              <a:solidFill>
                <a:srgbClr val="000000"/>
              </a:solidFill>
              <a:latin typeface="Times New Roman" panose="02020603050405020304" pitchFamily="18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903064" y="808220"/>
            <a:ext cx="4933313" cy="40410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8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3788" y="5118725"/>
            <a:ext cx="5391865" cy="4954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0422" name="Text Box 4"/>
          <p:cNvSpPr txBox="1">
            <a:spLocks noChangeArrowheads="1"/>
          </p:cNvSpPr>
          <p:nvPr/>
        </p:nvSpPr>
        <p:spPr bwMode="auto">
          <a:xfrm>
            <a:off x="1" y="0"/>
            <a:ext cx="2921308" cy="53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102" tIns="44221" rIns="88102" bIns="44221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100" smtClean="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Arial" panose="020B0604020202020204" pitchFamily="34" charset="0"/>
              </a:rPr>
              <a:t>PD for New Numbers Count Teachers D3 S3</a:t>
            </a:r>
          </a:p>
        </p:txBody>
      </p:sp>
    </p:spTree>
    <p:extLst>
      <p:ext uri="{BB962C8B-B14F-4D97-AF65-F5344CB8AC3E}">
        <p14:creationId xmlns:p14="http://schemas.microsoft.com/office/powerpoint/2010/main" val="3126872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F755-99BD-4ED3-8F30-A3A3DE7BD50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600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F755-99BD-4ED3-8F30-A3A3DE7BD5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F755-99BD-4ED3-8F30-A3A3DE7BD50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5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55E6CF-9214-4BF8-AA33-B877043957C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FF7A31-75FB-4BFD-9255-341D2CCBF195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31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E6CF-9214-4BF8-AA33-B877043957C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7A31-75FB-4BFD-9255-341D2CCBF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69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E6CF-9214-4BF8-AA33-B877043957C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7A31-75FB-4BFD-9255-341D2CCBF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44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E6CF-9214-4BF8-AA33-B877043957C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7A31-75FB-4BFD-9255-341D2CCBF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22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455E6CF-9214-4BF8-AA33-B877043957C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8FF7A31-75FB-4BFD-9255-341D2CCBF195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47113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E6CF-9214-4BF8-AA33-B877043957C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7A31-75FB-4BFD-9255-341D2CCBF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3004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E6CF-9214-4BF8-AA33-B877043957C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7A31-75FB-4BFD-9255-341D2CCBF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7426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E6CF-9214-4BF8-AA33-B877043957C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7A31-75FB-4BFD-9255-341D2CCBF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77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E6CF-9214-4BF8-AA33-B877043957C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7A31-75FB-4BFD-9255-341D2CCBF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54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455E6CF-9214-4BF8-AA33-B877043957C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8FF7A31-75FB-4BFD-9255-341D2CCBF19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9486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455E6CF-9214-4BF8-AA33-B877043957C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8FF7A31-75FB-4BFD-9255-341D2CCBF1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91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55E6CF-9214-4BF8-AA33-B877043957C8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FF7A31-75FB-4BFD-9255-341D2CCBF19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296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Year 1 Maths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Meeting For Parents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58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819" y="1249825"/>
            <a:ext cx="6725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srgbClr val="9900CC"/>
                </a:solidFill>
              </a:rPr>
              <a:t>Time to look at resources</a:t>
            </a:r>
            <a:endParaRPr lang="en-GB" sz="7200" dirty="0">
              <a:solidFill>
                <a:srgbClr val="99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2403987"/>
            <a:ext cx="3558048" cy="355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24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66" y="0"/>
            <a:ext cx="10489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900CC"/>
                </a:solidFill>
              </a:rPr>
              <a:t>Questions</a:t>
            </a:r>
            <a:endParaRPr lang="en-GB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5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0331" y="1087821"/>
            <a:ext cx="80561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Aim of the meeting – help you understand the expectations in Maths, how we teach it, and how you can support your child.</a:t>
            </a:r>
          </a:p>
          <a:p>
            <a:endParaRPr lang="en-GB" sz="2800" dirty="0" smtClean="0">
              <a:solidFill>
                <a:srgbClr val="9900CC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Numbers and place value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Addition and subtraction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Multiplication and division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Fractions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Measurement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Geometry</a:t>
            </a:r>
          </a:p>
        </p:txBody>
      </p:sp>
    </p:spTree>
    <p:extLst>
      <p:ext uri="{BB962C8B-B14F-4D97-AF65-F5344CB8AC3E}">
        <p14:creationId xmlns:p14="http://schemas.microsoft.com/office/powerpoint/2010/main" val="38382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8142" y="359855"/>
            <a:ext cx="7883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990099"/>
                </a:solidFill>
                <a:latin typeface="Comic Sans MS" panose="030F0702030302020204" pitchFamily="66" charset="0"/>
              </a:rPr>
              <a:t>M</a:t>
            </a:r>
            <a:r>
              <a:rPr lang="en-GB" sz="4000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astery</a:t>
            </a:r>
            <a:endParaRPr lang="en-GB" sz="4000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18252" y="359855"/>
            <a:ext cx="853621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GB" sz="1000" dirty="0">
              <a:latin typeface="Verdana" panose="020B0604030504040204" pitchFamily="34" charset="0"/>
            </a:endParaRPr>
          </a:p>
          <a:p>
            <a:r>
              <a:rPr lang="en-GB" sz="2800" dirty="0"/>
              <a:t>High expectations for every </a:t>
            </a:r>
            <a:r>
              <a:rPr lang="en-GB" sz="2800" dirty="0" smtClean="0"/>
              <a:t>child</a:t>
            </a:r>
          </a:p>
          <a:p>
            <a:endParaRPr lang="en-GB" sz="2800" dirty="0"/>
          </a:p>
          <a:p>
            <a:r>
              <a:rPr lang="en-GB" sz="2800" dirty="0"/>
              <a:t>• Few topics, greater depth </a:t>
            </a:r>
          </a:p>
          <a:p>
            <a:r>
              <a:rPr lang="en-GB" sz="2800" dirty="0"/>
              <a:t>• Number sense and place value come first </a:t>
            </a:r>
          </a:p>
          <a:p>
            <a:r>
              <a:rPr lang="en-GB" sz="2800" dirty="0"/>
              <a:t>• A research based curriculum </a:t>
            </a:r>
          </a:p>
          <a:p>
            <a:r>
              <a:rPr lang="en-GB" sz="2800" dirty="0"/>
              <a:t>• The use of objects and pictures before number and letters </a:t>
            </a:r>
          </a:p>
          <a:p>
            <a:r>
              <a:rPr lang="en-GB" sz="2800" dirty="0"/>
              <a:t>• Problem solving is central </a:t>
            </a:r>
          </a:p>
          <a:p>
            <a:r>
              <a:rPr lang="en-GB" sz="2800" dirty="0"/>
              <a:t>• Language and Communication lead to understanding </a:t>
            </a:r>
          </a:p>
          <a:p>
            <a:r>
              <a:rPr lang="en-GB" sz="2800" dirty="0"/>
              <a:t>• Challenge is provided through an increased depth, rather than acceleration of </a:t>
            </a:r>
            <a:r>
              <a:rPr lang="en-GB" sz="2800" dirty="0" smtClean="0"/>
              <a:t>content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Numbers stay small but we have a greater understanding of them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939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1933575" y="215901"/>
            <a:ext cx="6046788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b="1">
                <a:solidFill>
                  <a:srgbClr val="000000"/>
                </a:solidFill>
                <a:cs typeface="Arial" panose="020B0604020202020204" pitchFamily="34" charset="0"/>
              </a:rPr>
              <a:t>ALPHABETLAND</a:t>
            </a:r>
          </a:p>
        </p:txBody>
      </p:sp>
      <p:sp>
        <p:nvSpPr>
          <p:cNvPr id="55299" name="Line 2"/>
          <p:cNvSpPr>
            <a:spLocks noChangeShapeType="1"/>
          </p:cNvSpPr>
          <p:nvPr/>
        </p:nvSpPr>
        <p:spPr bwMode="auto">
          <a:xfrm>
            <a:off x="1524000" y="1016000"/>
            <a:ext cx="91440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739900" y="1089025"/>
            <a:ext cx="8280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tabLst>
                <a:tab pos="87313" algn="l"/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7313" algn="l"/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7313" algn="l"/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7313" algn="l"/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7313" algn="l"/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7313" algn="l"/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7313" algn="l"/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7313" algn="l"/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7313" algn="l"/>
                <a:tab pos="1001713" algn="l"/>
                <a:tab pos="1916113" algn="l"/>
                <a:tab pos="2830513" algn="l"/>
                <a:tab pos="3744913" algn="l"/>
                <a:tab pos="4659313" algn="l"/>
                <a:tab pos="5573713" algn="l"/>
                <a:tab pos="6488113" algn="l"/>
                <a:tab pos="7402513" algn="l"/>
                <a:tab pos="8316913" algn="l"/>
                <a:tab pos="9231313" algn="l"/>
                <a:tab pos="10145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The new number names are: A, B, C, D,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You </a:t>
            </a:r>
            <a:r>
              <a:rPr lang="en-GB" altLang="en-US" b="1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must not</a:t>
            </a:r>
            <a:r>
              <a:rPr lang="en-GB" altLang="en-US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‘translate’ these number names into the </a:t>
            </a:r>
            <a:r>
              <a:rPr lang="en-GB" altLang="en-US" b="1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banned</a:t>
            </a:r>
            <a:r>
              <a:rPr lang="en-GB" altLang="en-US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number names </a:t>
            </a:r>
            <a:r>
              <a:rPr lang="en-GB" altLang="en-US" i="1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one, two, three</a:t>
            </a:r>
            <a:r>
              <a:rPr lang="en-GB" altLang="en-US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>
              <a:solidFill>
                <a:srgbClr val="000000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1703388" y="2492376"/>
            <a:ext cx="8640762" cy="508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2563" algn="l"/>
                <a:tab pos="1096963" algn="l"/>
                <a:tab pos="2011363" algn="l"/>
                <a:tab pos="2925763" algn="l"/>
                <a:tab pos="3840163" algn="l"/>
                <a:tab pos="4754563" algn="l"/>
                <a:tab pos="5668963" algn="l"/>
                <a:tab pos="6583363" algn="l"/>
                <a:tab pos="7497763" algn="l"/>
                <a:tab pos="8412163" algn="l"/>
                <a:tab pos="9326563" algn="l"/>
                <a:tab pos="102409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2563" algn="l"/>
                <a:tab pos="1096963" algn="l"/>
                <a:tab pos="2011363" algn="l"/>
                <a:tab pos="2925763" algn="l"/>
                <a:tab pos="3840163" algn="l"/>
                <a:tab pos="4754563" algn="l"/>
                <a:tab pos="5668963" algn="l"/>
                <a:tab pos="6583363" algn="l"/>
                <a:tab pos="7497763" algn="l"/>
                <a:tab pos="8412163" algn="l"/>
                <a:tab pos="9326563" algn="l"/>
                <a:tab pos="10240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2563" algn="l"/>
                <a:tab pos="1096963" algn="l"/>
                <a:tab pos="2011363" algn="l"/>
                <a:tab pos="2925763" algn="l"/>
                <a:tab pos="3840163" algn="l"/>
                <a:tab pos="4754563" algn="l"/>
                <a:tab pos="5668963" algn="l"/>
                <a:tab pos="6583363" algn="l"/>
                <a:tab pos="7497763" algn="l"/>
                <a:tab pos="8412163" algn="l"/>
                <a:tab pos="9326563" algn="l"/>
                <a:tab pos="1024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2563" algn="l"/>
                <a:tab pos="1096963" algn="l"/>
                <a:tab pos="2011363" algn="l"/>
                <a:tab pos="2925763" algn="l"/>
                <a:tab pos="3840163" algn="l"/>
                <a:tab pos="4754563" algn="l"/>
                <a:tab pos="5668963" algn="l"/>
                <a:tab pos="6583363" algn="l"/>
                <a:tab pos="7497763" algn="l"/>
                <a:tab pos="8412163" algn="l"/>
                <a:tab pos="9326563" algn="l"/>
                <a:tab pos="1024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  <a:tab pos="1096963" algn="l"/>
                <a:tab pos="2011363" algn="l"/>
                <a:tab pos="2925763" algn="l"/>
                <a:tab pos="3840163" algn="l"/>
                <a:tab pos="4754563" algn="l"/>
                <a:tab pos="5668963" algn="l"/>
                <a:tab pos="6583363" algn="l"/>
                <a:tab pos="7497763" algn="l"/>
                <a:tab pos="8412163" algn="l"/>
                <a:tab pos="9326563" algn="l"/>
                <a:tab pos="1024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  <a:tab pos="1096963" algn="l"/>
                <a:tab pos="2011363" algn="l"/>
                <a:tab pos="2925763" algn="l"/>
                <a:tab pos="3840163" algn="l"/>
                <a:tab pos="4754563" algn="l"/>
                <a:tab pos="5668963" algn="l"/>
                <a:tab pos="6583363" algn="l"/>
                <a:tab pos="7497763" algn="l"/>
                <a:tab pos="8412163" algn="l"/>
                <a:tab pos="9326563" algn="l"/>
                <a:tab pos="1024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  <a:tab pos="1096963" algn="l"/>
                <a:tab pos="2011363" algn="l"/>
                <a:tab pos="2925763" algn="l"/>
                <a:tab pos="3840163" algn="l"/>
                <a:tab pos="4754563" algn="l"/>
                <a:tab pos="5668963" algn="l"/>
                <a:tab pos="6583363" algn="l"/>
                <a:tab pos="7497763" algn="l"/>
                <a:tab pos="8412163" algn="l"/>
                <a:tab pos="9326563" algn="l"/>
                <a:tab pos="1024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  <a:tab pos="1096963" algn="l"/>
                <a:tab pos="2011363" algn="l"/>
                <a:tab pos="2925763" algn="l"/>
                <a:tab pos="3840163" algn="l"/>
                <a:tab pos="4754563" algn="l"/>
                <a:tab pos="5668963" algn="l"/>
                <a:tab pos="6583363" algn="l"/>
                <a:tab pos="7497763" algn="l"/>
                <a:tab pos="8412163" algn="l"/>
                <a:tab pos="9326563" algn="l"/>
                <a:tab pos="1024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  <a:tab pos="1096963" algn="l"/>
                <a:tab pos="2011363" algn="l"/>
                <a:tab pos="2925763" algn="l"/>
                <a:tab pos="3840163" algn="l"/>
                <a:tab pos="4754563" algn="l"/>
                <a:tab pos="5668963" algn="l"/>
                <a:tab pos="6583363" algn="l"/>
                <a:tab pos="7497763" algn="l"/>
                <a:tab pos="8412163" algn="l"/>
                <a:tab pos="9326563" algn="l"/>
                <a:tab pos="1024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Count with me….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>
              <a:solidFill>
                <a:srgbClr val="000000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Can you count by yourself?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>
              <a:solidFill>
                <a:srgbClr val="000000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Can you count from  L  to  T?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>
              <a:solidFill>
                <a:srgbClr val="000000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Can you count back from G?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>
              <a:solidFill>
                <a:srgbClr val="000000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Can you count back from P?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>
              <a:solidFill>
                <a:srgbClr val="000000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Can you count in Bs?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>
              <a:solidFill>
                <a:srgbClr val="000000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algn="ctr" fontAlgn="base">
              <a:spcBef>
                <a:spcPts val="1500"/>
              </a:spcBef>
              <a:spcAft>
                <a:spcPct val="0"/>
              </a:spcAft>
              <a:buFontTx/>
              <a:buNone/>
            </a:pPr>
            <a:endParaRPr lang="en-GB" altLang="en-US">
              <a:solidFill>
                <a:srgbClr val="000000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9820276" y="6276976"/>
            <a:ext cx="62071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15839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824038" y="-198438"/>
            <a:ext cx="8843962" cy="192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b="1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ALPHABETLAND</a:t>
            </a:r>
            <a:br>
              <a:rPr lang="en-GB" altLang="en-US" sz="4000" b="1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</a:br>
            <a:r>
              <a:rPr lang="en-GB" altLang="en-US" sz="4000" b="1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LETTER BEFORE, LETTER AFTER...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981200" y="1600200"/>
            <a:ext cx="8229600" cy="52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ts val="800"/>
              </a:spcBef>
              <a:spcAft>
                <a:spcPct val="0"/>
              </a:spcAft>
              <a:buFontTx/>
              <a:buNone/>
            </a:pPr>
            <a:r>
              <a:rPr lang="en-GB" altLang="en-US" sz="320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	Say the letter that comes after…</a:t>
            </a:r>
          </a:p>
          <a:p>
            <a:pPr fontAlgn="base">
              <a:spcBef>
                <a:spcPts val="800"/>
              </a:spcBef>
              <a:spcAft>
                <a:spcPct val="0"/>
              </a:spcAft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	B</a:t>
            </a:r>
          </a:p>
          <a:p>
            <a:pPr fontAlgn="base">
              <a:spcBef>
                <a:spcPts val="800"/>
              </a:spcBef>
              <a:spcAft>
                <a:spcPct val="0"/>
              </a:spcAft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	H</a:t>
            </a:r>
          </a:p>
          <a:p>
            <a:pPr fontAlgn="base">
              <a:spcBef>
                <a:spcPts val="800"/>
              </a:spcBef>
              <a:spcAft>
                <a:spcPct val="0"/>
              </a:spcAft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	O</a:t>
            </a:r>
          </a:p>
          <a:p>
            <a:pPr fontAlgn="base">
              <a:spcBef>
                <a:spcPts val="800"/>
              </a:spcBef>
              <a:spcAft>
                <a:spcPct val="0"/>
              </a:spcAft>
              <a:buFontTx/>
              <a:buNone/>
            </a:pPr>
            <a:endParaRPr lang="en-GB" altLang="en-US" sz="3200" b="1">
              <a:solidFill>
                <a:srgbClr val="000000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fontAlgn="base">
              <a:spcBef>
                <a:spcPts val="800"/>
              </a:spcBef>
              <a:spcAft>
                <a:spcPct val="0"/>
              </a:spcAft>
              <a:buFontTx/>
              <a:buNone/>
            </a:pPr>
            <a:r>
              <a:rPr lang="en-GB" altLang="en-US" sz="320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	Say the letter that comes before….</a:t>
            </a:r>
          </a:p>
          <a:p>
            <a:pPr fontAlgn="base">
              <a:spcBef>
                <a:spcPts val="800"/>
              </a:spcBef>
              <a:spcAft>
                <a:spcPct val="0"/>
              </a:spcAft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	K</a:t>
            </a:r>
          </a:p>
          <a:p>
            <a:pPr fontAlgn="base">
              <a:spcBef>
                <a:spcPts val="800"/>
              </a:spcBef>
              <a:spcAft>
                <a:spcPct val="0"/>
              </a:spcAft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	S</a:t>
            </a:r>
          </a:p>
          <a:p>
            <a:pPr fontAlgn="base">
              <a:spcBef>
                <a:spcPts val="800"/>
              </a:spcBef>
              <a:spcAft>
                <a:spcPct val="0"/>
              </a:spcAft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	O</a:t>
            </a:r>
          </a:p>
        </p:txBody>
      </p:sp>
      <p:sp>
        <p:nvSpPr>
          <p:cNvPr id="57348" name="Line 3"/>
          <p:cNvSpPr>
            <a:spLocks noChangeShapeType="1"/>
          </p:cNvSpPr>
          <p:nvPr/>
        </p:nvSpPr>
        <p:spPr bwMode="auto">
          <a:xfrm>
            <a:off x="1524000" y="1592264"/>
            <a:ext cx="9144000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9856788" y="6276976"/>
            <a:ext cx="62071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67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1860551" y="325438"/>
            <a:ext cx="859472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 b="1">
                <a:solidFill>
                  <a:srgbClr val="000000"/>
                </a:solidFill>
                <a:cs typeface="Arial" panose="020B0604020202020204" pitchFamily="34" charset="0"/>
              </a:rPr>
              <a:t>ALPHABETLAND - CALCULATING</a:t>
            </a:r>
          </a:p>
        </p:txBody>
      </p:sp>
      <p:sp>
        <p:nvSpPr>
          <p:cNvPr id="59395" name="Line 2"/>
          <p:cNvSpPr>
            <a:spLocks noChangeShapeType="1"/>
          </p:cNvSpPr>
          <p:nvPr/>
        </p:nvSpPr>
        <p:spPr bwMode="auto">
          <a:xfrm>
            <a:off x="1524000" y="1520825"/>
            <a:ext cx="91440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735291" y="1997075"/>
            <a:ext cx="828040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57200" indent="-457200">
              <a:spcBef>
                <a:spcPct val="20000"/>
              </a:spcBef>
              <a:buChar char="•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dirty="0">
              <a:solidFill>
                <a:srgbClr val="000000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b="1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i</a:t>
            </a:r>
            <a:r>
              <a:rPr lang="en-GB" altLang="en-US" b="1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 </a:t>
            </a:r>
            <a:r>
              <a:rPr lang="en-GB" altLang="en-US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 How many fingers on your left hand (thumbs count as fingers)?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 smtClean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altogether</a:t>
            </a:r>
            <a:r>
              <a:rPr lang="en-GB" altLang="en-US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b="1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endParaRPr lang="en-GB" altLang="en-US" dirty="0">
              <a:solidFill>
                <a:srgbClr val="000000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b="1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ii</a:t>
            </a:r>
            <a:r>
              <a:rPr lang="en-GB" altLang="en-US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  How many fingers do you have</a:t>
            </a:r>
            <a:endParaRPr lang="en-GB" altLang="en-US" b="1" dirty="0">
              <a:solidFill>
                <a:srgbClr val="000000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b="1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iii   	</a:t>
            </a:r>
            <a:r>
              <a:rPr lang="en-GB" altLang="en-US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C + 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b="1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iv</a:t>
            </a:r>
            <a:r>
              <a:rPr lang="en-GB" altLang="en-US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 	B + 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b="1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v   	</a:t>
            </a:r>
            <a:r>
              <a:rPr lang="en-GB" altLang="en-US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K – 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b="1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vi   	</a:t>
            </a:r>
            <a:r>
              <a:rPr lang="en-GB" altLang="en-US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E + 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b="1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vii 	</a:t>
            </a:r>
            <a:r>
              <a:rPr lang="en-GB" altLang="en-US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G – 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b="1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viii 	</a:t>
            </a:r>
            <a:r>
              <a:rPr lang="en-GB" altLang="en-US" dirty="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E + 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dirty="0">
              <a:solidFill>
                <a:srgbClr val="000000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FontTx/>
              <a:buNone/>
            </a:pPr>
            <a:endParaRPr lang="en-GB" altLang="en-US" dirty="0">
              <a:solidFill>
                <a:srgbClr val="000000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9856788" y="6276976"/>
            <a:ext cx="62071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81631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0876" y="0"/>
            <a:ext cx="104566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4400" dirty="0">
                <a:latin typeface="Calibri" panose="020F0502020204030204" pitchFamily="34" charset="0"/>
              </a:rPr>
              <a:t>Concrete, Visual, Abstract </a:t>
            </a:r>
            <a:endParaRPr lang="en-GB" sz="4400" dirty="0" smtClean="0">
              <a:latin typeface="Calibri" panose="020F0502020204030204" pitchFamily="34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dirty="0">
                <a:latin typeface="Comic Sans MS" panose="030F0702030302020204" pitchFamily="66" charset="0"/>
              </a:rPr>
              <a:t>principle of the CVA approach is that for children to have a true understanding of a mathematical concept there are three phases they need to master: concrete, pictorial and abstract. </a:t>
            </a:r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Reinforcement </a:t>
            </a:r>
            <a:r>
              <a:rPr lang="en-GB" dirty="0">
                <a:latin typeface="Comic Sans MS" panose="030F0702030302020204" pitchFamily="66" charset="0"/>
              </a:rPr>
              <a:t>is achieved by going back and forth between these representations. </a:t>
            </a:r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248" y="2100271"/>
            <a:ext cx="1915995" cy="19003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82336" y="3802671"/>
            <a:ext cx="1715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b="1" dirty="0">
                <a:latin typeface="Calibri" panose="020F0502020204030204" pitchFamily="34" charset="0"/>
              </a:rPr>
              <a:t>Active/concrete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273" y="4555732"/>
            <a:ext cx="549701" cy="2090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974" y="6089846"/>
            <a:ext cx="378530" cy="355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5593" y="2100271"/>
            <a:ext cx="3239947" cy="19558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03058" y="3802671"/>
            <a:ext cx="2541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b="1" dirty="0">
                <a:latin typeface="Calibri" panose="020F0502020204030204" pitchFamily="34" charset="0"/>
              </a:rPr>
              <a:t>Building visual images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9049690" y="3802670"/>
            <a:ext cx="1081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b="1" dirty="0">
                <a:latin typeface="Calibri" panose="020F0502020204030204" pitchFamily="34" charset="0"/>
              </a:rPr>
              <a:t>Abstract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480323" y="2634937"/>
            <a:ext cx="277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13 – 8 </a:t>
            </a:r>
            <a:endParaRPr lang="en-GB" sz="4800" dirty="0"/>
          </a:p>
        </p:txBody>
      </p:sp>
      <p:sp>
        <p:nvSpPr>
          <p:cNvPr id="13" name="Rectangle 12"/>
          <p:cNvSpPr/>
          <p:nvPr/>
        </p:nvSpPr>
        <p:spPr>
          <a:xfrm>
            <a:off x="8540870" y="4881389"/>
            <a:ext cx="2099187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4800" b="1" dirty="0">
                <a:latin typeface="Calibri" panose="020F0502020204030204" pitchFamily="34" charset="0"/>
              </a:rPr>
              <a:t>12 + 19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11285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790" y="0"/>
            <a:ext cx="9698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1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2981" y="1563329"/>
            <a:ext cx="7919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9900CC"/>
                </a:solidFill>
              </a:rPr>
              <a:t>Expectations for Year 1</a:t>
            </a:r>
            <a:endParaRPr lang="en-GB" sz="60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9011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227</TotalTime>
  <Words>338</Words>
  <Application>Microsoft Office PowerPoint</Application>
  <PresentationFormat>Widescreen</PresentationFormat>
  <Paragraphs>96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MS Gothic</vt:lpstr>
      <vt:lpstr>Arial</vt:lpstr>
      <vt:lpstr>Calibri</vt:lpstr>
      <vt:lpstr>Comic Sans MS</vt:lpstr>
      <vt:lpstr>Gill Sans MT</vt:lpstr>
      <vt:lpstr>Impact</vt:lpstr>
      <vt:lpstr>Times New Roman</vt:lpstr>
      <vt:lpstr>Verdana</vt:lpstr>
      <vt:lpstr>Badge</vt:lpstr>
      <vt:lpstr>Year 1 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>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Court</dc:creator>
  <cp:lastModifiedBy>Lee McClure</cp:lastModifiedBy>
  <cp:revision>21</cp:revision>
  <cp:lastPrinted>2017-09-25T11:49:20Z</cp:lastPrinted>
  <dcterms:created xsi:type="dcterms:W3CDTF">2015-09-27T19:31:38Z</dcterms:created>
  <dcterms:modified xsi:type="dcterms:W3CDTF">2017-09-27T20:52:24Z</dcterms:modified>
</cp:coreProperties>
</file>