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56" r:id="rId2"/>
    <p:sldId id="519" r:id="rId3"/>
    <p:sldId id="520" r:id="rId4"/>
    <p:sldId id="278" r:id="rId5"/>
    <p:sldId id="452" r:id="rId6"/>
    <p:sldId id="453" r:id="rId7"/>
    <p:sldId id="509" r:id="rId8"/>
    <p:sldId id="462" r:id="rId9"/>
    <p:sldId id="511" r:id="rId10"/>
    <p:sldId id="512" r:id="rId11"/>
    <p:sldId id="456" r:id="rId12"/>
    <p:sldId id="458" r:id="rId13"/>
    <p:sldId id="415" r:id="rId14"/>
    <p:sldId id="459" r:id="rId15"/>
    <p:sldId id="460" r:id="rId16"/>
    <p:sldId id="461" r:id="rId17"/>
    <p:sldId id="463" r:id="rId18"/>
    <p:sldId id="363" r:id="rId19"/>
    <p:sldId id="518" r:id="rId20"/>
    <p:sldId id="417" r:id="rId21"/>
    <p:sldId id="468" r:id="rId22"/>
    <p:sldId id="474" r:id="rId23"/>
    <p:sldId id="469" r:id="rId24"/>
    <p:sldId id="470" r:id="rId25"/>
    <p:sldId id="473" r:id="rId26"/>
    <p:sldId id="424" r:id="rId27"/>
    <p:sldId id="425" r:id="rId28"/>
    <p:sldId id="475" r:id="rId29"/>
    <p:sldId id="476" r:id="rId30"/>
    <p:sldId id="478" r:id="rId31"/>
    <p:sldId id="479" r:id="rId32"/>
    <p:sldId id="412" r:id="rId33"/>
    <p:sldId id="386" r:id="rId34"/>
    <p:sldId id="517" r:id="rId35"/>
    <p:sldId id="292" r:id="rId36"/>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12" autoAdjust="0"/>
    <p:restoredTop sz="92941"/>
  </p:normalViewPr>
  <p:slideViewPr>
    <p:cSldViewPr snapToGrid="0">
      <p:cViewPr varScale="1">
        <p:scale>
          <a:sx n="42" d="100"/>
          <a:sy n="42" d="100"/>
        </p:scale>
        <p:origin x="780" y="30"/>
      </p:cViewPr>
      <p:guideLst>
        <p:guide orient="horz" pos="2160"/>
        <p:guide pos="3840"/>
      </p:guideLst>
    </p:cSldViewPr>
  </p:slideViewPr>
  <p:notesTextViewPr>
    <p:cViewPr>
      <p:scale>
        <a:sx n="1" d="1"/>
        <a:sy n="1" d="1"/>
      </p:scale>
      <p:origin x="0" y="0"/>
    </p:cViewPr>
  </p:notesTextViewPr>
  <p:notesViewPr>
    <p:cSldViewPr snapToGrid="0">
      <p:cViewPr varScale="1">
        <p:scale>
          <a:sx n="90" d="100"/>
          <a:sy n="90" d="100"/>
        </p:scale>
        <p:origin x="2632"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15FABE-8753-4E66-A948-C288979ED6B4}" type="doc">
      <dgm:prSet loTypeId="urn:microsoft.com/office/officeart/2005/8/layout/vList2" loCatId="Inbox" qsTypeId="urn:microsoft.com/office/officeart/2005/8/quickstyle/simple1" qsCatId="simple" csTypeId="urn:microsoft.com/office/officeart/2005/8/colors/ColorSchemeForSuggestions" csCatId="other" phldr="1"/>
      <dgm:spPr/>
      <dgm:t>
        <a:bodyPr/>
        <a:lstStyle/>
        <a:p>
          <a:endParaRPr lang="en-US"/>
        </a:p>
      </dgm:t>
    </dgm:pt>
    <dgm:pt modelId="{241FB904-34CB-4A97-BB53-A1216E11FD31}">
      <dgm:prSet/>
      <dgm:spPr/>
      <dgm:t>
        <a:bodyPr/>
        <a:lstStyle/>
        <a:p>
          <a:r>
            <a:rPr lang="en-US" dirty="0"/>
            <a:t>All resources remain copyright of T C Pinto e-safety consultancy.</a:t>
          </a:r>
        </a:p>
      </dgm:t>
    </dgm:pt>
    <dgm:pt modelId="{5028C786-B91A-4931-B7FA-11252425DE09}" type="parTrans" cxnId="{957AF574-3CFB-4477-B6CA-6F6652063BDF}">
      <dgm:prSet/>
      <dgm:spPr/>
      <dgm:t>
        <a:bodyPr/>
        <a:lstStyle/>
        <a:p>
          <a:endParaRPr lang="en-US"/>
        </a:p>
      </dgm:t>
    </dgm:pt>
    <dgm:pt modelId="{45F8ABC6-694F-4BAB-8AC1-FEB702C00922}" type="sibTrans" cxnId="{957AF574-3CFB-4477-B6CA-6F6652063BDF}">
      <dgm:prSet/>
      <dgm:spPr/>
      <dgm:t>
        <a:bodyPr/>
        <a:lstStyle/>
        <a:p>
          <a:endParaRPr lang="en-US"/>
        </a:p>
      </dgm:t>
    </dgm:pt>
    <dgm:pt modelId="{CC21E850-7C89-420A-B7C7-8688A3EA532B}">
      <dgm:prSet/>
      <dgm:spPr/>
      <dgm:t>
        <a:bodyPr/>
        <a:lstStyle/>
        <a:p>
          <a:r>
            <a:rPr lang="en-US"/>
            <a:t>Delegates may use slides for their private use only and must NOT use them for any training purposes. </a:t>
          </a:r>
        </a:p>
      </dgm:t>
    </dgm:pt>
    <dgm:pt modelId="{FA7A98DC-987F-4756-976E-F957361F51DD}" type="parTrans" cxnId="{A71A10B8-CF72-4824-A434-CBC5A886CD0A}">
      <dgm:prSet/>
      <dgm:spPr/>
      <dgm:t>
        <a:bodyPr/>
        <a:lstStyle/>
        <a:p>
          <a:endParaRPr lang="en-US"/>
        </a:p>
      </dgm:t>
    </dgm:pt>
    <dgm:pt modelId="{3A9DE0CD-BCE4-4542-B4CA-0901BB11C537}" type="sibTrans" cxnId="{A71A10B8-CF72-4824-A434-CBC5A886CD0A}">
      <dgm:prSet/>
      <dgm:spPr/>
      <dgm:t>
        <a:bodyPr/>
        <a:lstStyle/>
        <a:p>
          <a:endParaRPr lang="en-US"/>
        </a:p>
      </dgm:t>
    </dgm:pt>
    <dgm:pt modelId="{91B585D2-23CB-444A-A0DA-769039B50E8C}">
      <dgm:prSet/>
      <dgm:spPr/>
      <dgm:t>
        <a:bodyPr/>
        <a:lstStyle/>
        <a:p>
          <a:r>
            <a:rPr lang="de-DE"/>
            <a:t>© T Pinto e-safety Consultant, 2017</a:t>
          </a:r>
          <a:endParaRPr lang="en-US"/>
        </a:p>
      </dgm:t>
    </dgm:pt>
    <dgm:pt modelId="{A6FFF84C-09C5-4829-B3A6-4F2E6E13B239}" type="parTrans" cxnId="{B3324D48-CB5D-4C39-BA05-4A4A1DA3864D}">
      <dgm:prSet/>
      <dgm:spPr/>
      <dgm:t>
        <a:bodyPr/>
        <a:lstStyle/>
        <a:p>
          <a:endParaRPr lang="en-US"/>
        </a:p>
      </dgm:t>
    </dgm:pt>
    <dgm:pt modelId="{9D51D1E7-6FE5-49CB-88D9-17B96774456E}" type="sibTrans" cxnId="{B3324D48-CB5D-4C39-BA05-4A4A1DA3864D}">
      <dgm:prSet/>
      <dgm:spPr/>
      <dgm:t>
        <a:bodyPr/>
        <a:lstStyle/>
        <a:p>
          <a:endParaRPr lang="en-US"/>
        </a:p>
      </dgm:t>
    </dgm:pt>
    <dgm:pt modelId="{495B13B7-F6CA-41E5-A2AC-BC32C09EF2ED}">
      <dgm:prSet/>
      <dgm:spPr/>
      <dgm:t>
        <a:bodyPr/>
        <a:lstStyle/>
        <a:p>
          <a:r>
            <a:rPr lang="de-DE"/>
            <a:t>Images cc https://pixabay.com/</a:t>
          </a:r>
          <a:endParaRPr lang="en-US"/>
        </a:p>
      </dgm:t>
    </dgm:pt>
    <dgm:pt modelId="{2CE678D3-3E91-4E71-88C2-7935317C8DB8}" type="parTrans" cxnId="{6FD84E19-2AAC-4E80-9DE8-9D6063EC7543}">
      <dgm:prSet/>
      <dgm:spPr/>
      <dgm:t>
        <a:bodyPr/>
        <a:lstStyle/>
        <a:p>
          <a:endParaRPr lang="en-US"/>
        </a:p>
      </dgm:t>
    </dgm:pt>
    <dgm:pt modelId="{3EF93AAB-94A4-4A3D-954A-FEA0C933AE37}" type="sibTrans" cxnId="{6FD84E19-2AAC-4E80-9DE8-9D6063EC7543}">
      <dgm:prSet/>
      <dgm:spPr/>
      <dgm:t>
        <a:bodyPr/>
        <a:lstStyle/>
        <a:p>
          <a:endParaRPr lang="en-US"/>
        </a:p>
      </dgm:t>
    </dgm:pt>
    <dgm:pt modelId="{7041ED30-484C-4E47-BFF6-6109DC525856}" type="pres">
      <dgm:prSet presAssocID="{4715FABE-8753-4E66-A948-C288979ED6B4}" presName="linear" presStyleCnt="0">
        <dgm:presLayoutVars>
          <dgm:animLvl val="lvl"/>
          <dgm:resizeHandles val="exact"/>
        </dgm:presLayoutVars>
      </dgm:prSet>
      <dgm:spPr/>
      <dgm:t>
        <a:bodyPr/>
        <a:lstStyle/>
        <a:p>
          <a:endParaRPr lang="en-GB"/>
        </a:p>
      </dgm:t>
    </dgm:pt>
    <dgm:pt modelId="{9E9F89CC-746A-7641-AF93-CA1980801FB8}" type="pres">
      <dgm:prSet presAssocID="{241FB904-34CB-4A97-BB53-A1216E11FD31}" presName="parentText" presStyleLbl="node1" presStyleIdx="0" presStyleCnt="4">
        <dgm:presLayoutVars>
          <dgm:chMax val="0"/>
          <dgm:bulletEnabled val="1"/>
        </dgm:presLayoutVars>
      </dgm:prSet>
      <dgm:spPr/>
      <dgm:t>
        <a:bodyPr/>
        <a:lstStyle/>
        <a:p>
          <a:endParaRPr lang="en-GB"/>
        </a:p>
      </dgm:t>
    </dgm:pt>
    <dgm:pt modelId="{648F6491-356F-BE40-AEC5-6ACED288F360}" type="pres">
      <dgm:prSet presAssocID="{45F8ABC6-694F-4BAB-8AC1-FEB702C00922}" presName="spacer" presStyleCnt="0"/>
      <dgm:spPr/>
    </dgm:pt>
    <dgm:pt modelId="{97D079CE-FC4A-D040-8CF8-781E9EEFF065}" type="pres">
      <dgm:prSet presAssocID="{CC21E850-7C89-420A-B7C7-8688A3EA532B}" presName="parentText" presStyleLbl="node1" presStyleIdx="1" presStyleCnt="4">
        <dgm:presLayoutVars>
          <dgm:chMax val="0"/>
          <dgm:bulletEnabled val="1"/>
        </dgm:presLayoutVars>
      </dgm:prSet>
      <dgm:spPr/>
      <dgm:t>
        <a:bodyPr/>
        <a:lstStyle/>
        <a:p>
          <a:endParaRPr lang="en-GB"/>
        </a:p>
      </dgm:t>
    </dgm:pt>
    <dgm:pt modelId="{0B8F77CC-76FC-B449-84CD-CBE2B487417A}" type="pres">
      <dgm:prSet presAssocID="{3A9DE0CD-BCE4-4542-B4CA-0901BB11C537}" presName="spacer" presStyleCnt="0"/>
      <dgm:spPr/>
    </dgm:pt>
    <dgm:pt modelId="{017686F3-C991-2C4A-97C0-B18EE6FAA5C8}" type="pres">
      <dgm:prSet presAssocID="{91B585D2-23CB-444A-A0DA-769039B50E8C}" presName="parentText" presStyleLbl="node1" presStyleIdx="2" presStyleCnt="4">
        <dgm:presLayoutVars>
          <dgm:chMax val="0"/>
          <dgm:bulletEnabled val="1"/>
        </dgm:presLayoutVars>
      </dgm:prSet>
      <dgm:spPr/>
      <dgm:t>
        <a:bodyPr/>
        <a:lstStyle/>
        <a:p>
          <a:endParaRPr lang="en-GB"/>
        </a:p>
      </dgm:t>
    </dgm:pt>
    <dgm:pt modelId="{DB5B5AF0-7B6D-7F44-9DBE-7B7EA4735E81}" type="pres">
      <dgm:prSet presAssocID="{9D51D1E7-6FE5-49CB-88D9-17B96774456E}" presName="spacer" presStyleCnt="0"/>
      <dgm:spPr/>
    </dgm:pt>
    <dgm:pt modelId="{55169363-D409-4B46-BED2-C73C5B05B1A9}" type="pres">
      <dgm:prSet presAssocID="{495B13B7-F6CA-41E5-A2AC-BC32C09EF2ED}" presName="parentText" presStyleLbl="node1" presStyleIdx="3" presStyleCnt="4">
        <dgm:presLayoutVars>
          <dgm:chMax val="0"/>
          <dgm:bulletEnabled val="1"/>
        </dgm:presLayoutVars>
      </dgm:prSet>
      <dgm:spPr/>
      <dgm:t>
        <a:bodyPr/>
        <a:lstStyle/>
        <a:p>
          <a:endParaRPr lang="en-GB"/>
        </a:p>
      </dgm:t>
    </dgm:pt>
  </dgm:ptLst>
  <dgm:cxnLst>
    <dgm:cxn modelId="{6FD84E19-2AAC-4E80-9DE8-9D6063EC7543}" srcId="{4715FABE-8753-4E66-A948-C288979ED6B4}" destId="{495B13B7-F6CA-41E5-A2AC-BC32C09EF2ED}" srcOrd="3" destOrd="0" parTransId="{2CE678D3-3E91-4E71-88C2-7935317C8DB8}" sibTransId="{3EF93AAB-94A4-4A3D-954A-FEA0C933AE37}"/>
    <dgm:cxn modelId="{6CAC1947-76D3-4C4F-8A4D-22364510B05E}" type="presOf" srcId="{241FB904-34CB-4A97-BB53-A1216E11FD31}" destId="{9E9F89CC-746A-7641-AF93-CA1980801FB8}" srcOrd="0" destOrd="0" presId="urn:microsoft.com/office/officeart/2005/8/layout/vList2"/>
    <dgm:cxn modelId="{B3324D48-CB5D-4C39-BA05-4A4A1DA3864D}" srcId="{4715FABE-8753-4E66-A948-C288979ED6B4}" destId="{91B585D2-23CB-444A-A0DA-769039B50E8C}" srcOrd="2" destOrd="0" parTransId="{A6FFF84C-09C5-4829-B3A6-4F2E6E13B239}" sibTransId="{9D51D1E7-6FE5-49CB-88D9-17B96774456E}"/>
    <dgm:cxn modelId="{5399748A-36BB-4D43-A804-DDC3266207B2}" type="presOf" srcId="{91B585D2-23CB-444A-A0DA-769039B50E8C}" destId="{017686F3-C991-2C4A-97C0-B18EE6FAA5C8}" srcOrd="0" destOrd="0" presId="urn:microsoft.com/office/officeart/2005/8/layout/vList2"/>
    <dgm:cxn modelId="{603747CB-A12D-984E-98AD-E044A92A4D96}" type="presOf" srcId="{4715FABE-8753-4E66-A948-C288979ED6B4}" destId="{7041ED30-484C-4E47-BFF6-6109DC525856}" srcOrd="0" destOrd="0" presId="urn:microsoft.com/office/officeart/2005/8/layout/vList2"/>
    <dgm:cxn modelId="{9BAF53DE-2ED3-0143-AA1D-34543ACB5E32}" type="presOf" srcId="{495B13B7-F6CA-41E5-A2AC-BC32C09EF2ED}" destId="{55169363-D409-4B46-BED2-C73C5B05B1A9}" srcOrd="0" destOrd="0" presId="urn:microsoft.com/office/officeart/2005/8/layout/vList2"/>
    <dgm:cxn modelId="{A71A10B8-CF72-4824-A434-CBC5A886CD0A}" srcId="{4715FABE-8753-4E66-A948-C288979ED6B4}" destId="{CC21E850-7C89-420A-B7C7-8688A3EA532B}" srcOrd="1" destOrd="0" parTransId="{FA7A98DC-987F-4756-976E-F957361F51DD}" sibTransId="{3A9DE0CD-BCE4-4542-B4CA-0901BB11C537}"/>
    <dgm:cxn modelId="{957AF574-3CFB-4477-B6CA-6F6652063BDF}" srcId="{4715FABE-8753-4E66-A948-C288979ED6B4}" destId="{241FB904-34CB-4A97-BB53-A1216E11FD31}" srcOrd="0" destOrd="0" parTransId="{5028C786-B91A-4931-B7FA-11252425DE09}" sibTransId="{45F8ABC6-694F-4BAB-8AC1-FEB702C00922}"/>
    <dgm:cxn modelId="{FE082839-FBD9-9743-81F6-ABAF3BF92154}" type="presOf" srcId="{CC21E850-7C89-420A-B7C7-8688A3EA532B}" destId="{97D079CE-FC4A-D040-8CF8-781E9EEFF065}" srcOrd="0" destOrd="0" presId="urn:microsoft.com/office/officeart/2005/8/layout/vList2"/>
    <dgm:cxn modelId="{D8E7AB3F-5424-784C-9ACD-30D219F290D6}" type="presParOf" srcId="{7041ED30-484C-4E47-BFF6-6109DC525856}" destId="{9E9F89CC-746A-7641-AF93-CA1980801FB8}" srcOrd="0" destOrd="0" presId="urn:microsoft.com/office/officeart/2005/8/layout/vList2"/>
    <dgm:cxn modelId="{66B34D5C-78D2-CB43-8F5B-43B7D318ADFF}" type="presParOf" srcId="{7041ED30-484C-4E47-BFF6-6109DC525856}" destId="{648F6491-356F-BE40-AEC5-6ACED288F360}" srcOrd="1" destOrd="0" presId="urn:microsoft.com/office/officeart/2005/8/layout/vList2"/>
    <dgm:cxn modelId="{3EC345BA-5788-954A-AAD6-A85D5118FB33}" type="presParOf" srcId="{7041ED30-484C-4E47-BFF6-6109DC525856}" destId="{97D079CE-FC4A-D040-8CF8-781E9EEFF065}" srcOrd="2" destOrd="0" presId="urn:microsoft.com/office/officeart/2005/8/layout/vList2"/>
    <dgm:cxn modelId="{2D84BCFC-1958-BC48-9290-C7A332D1CB90}" type="presParOf" srcId="{7041ED30-484C-4E47-BFF6-6109DC525856}" destId="{0B8F77CC-76FC-B449-84CD-CBE2B487417A}" srcOrd="3" destOrd="0" presId="urn:microsoft.com/office/officeart/2005/8/layout/vList2"/>
    <dgm:cxn modelId="{31513D4F-58A2-754D-8256-4DE0FB51876B}" type="presParOf" srcId="{7041ED30-484C-4E47-BFF6-6109DC525856}" destId="{017686F3-C991-2C4A-97C0-B18EE6FAA5C8}" srcOrd="4" destOrd="0" presId="urn:microsoft.com/office/officeart/2005/8/layout/vList2"/>
    <dgm:cxn modelId="{0EF54CD0-80AC-604F-9506-7E6EA9B3AE68}" type="presParOf" srcId="{7041ED30-484C-4E47-BFF6-6109DC525856}" destId="{DB5B5AF0-7B6D-7F44-9DBE-7B7EA4735E81}" srcOrd="5" destOrd="0" presId="urn:microsoft.com/office/officeart/2005/8/layout/vList2"/>
    <dgm:cxn modelId="{9F9FF7CB-3A26-614E-83A8-4361E72C544E}" type="presParOf" srcId="{7041ED30-484C-4E47-BFF6-6109DC525856}" destId="{55169363-D409-4B46-BED2-C73C5B05B1A9}"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E9FB31D9-5C84-0046-A041-EE6B6C3B6649}" type="datetimeFigureOut">
              <a:rPr lang="en-GB" smtClean="0"/>
              <a:t>06/06/2018</a:t>
            </a:fld>
            <a:endParaRPr lang="en-GB"/>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FC0569D0-33AA-DE4E-9876-2387498A30CD}" type="slidenum">
              <a:rPr lang="en-GB" smtClean="0"/>
              <a:t>‹#›</a:t>
            </a:fld>
            <a:endParaRPr lang="en-GB"/>
          </a:p>
        </p:txBody>
      </p:sp>
    </p:spTree>
    <p:extLst>
      <p:ext uri="{BB962C8B-B14F-4D97-AF65-F5344CB8AC3E}">
        <p14:creationId xmlns:p14="http://schemas.microsoft.com/office/powerpoint/2010/main" val="8128883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59ACAC6F-F6FD-ED44-B4A2-50ACACCC270E}" type="datetimeFigureOut">
              <a:rPr lang="en-US" smtClean="0"/>
              <a:t>6/6/2018</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4788D50B-9122-5042-8853-935B0FD1B600}" type="slidenum">
              <a:rPr lang="en-US" smtClean="0"/>
              <a:t>‹#›</a:t>
            </a:fld>
            <a:endParaRPr lang="en-US"/>
          </a:p>
        </p:txBody>
      </p:sp>
    </p:spTree>
    <p:extLst>
      <p:ext uri="{BB962C8B-B14F-4D97-AF65-F5344CB8AC3E}">
        <p14:creationId xmlns:p14="http://schemas.microsoft.com/office/powerpoint/2010/main" val="1628888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DB84E37-D6BD-4F47-9E10-39F06A08042F}" type="datetimeFigureOut">
              <a:rPr lang="en-GB" smtClean="0"/>
              <a:t>06/06/2018</a:t>
            </a:fld>
            <a:endParaRPr lang="en-GB"/>
          </a:p>
        </p:txBody>
      </p:sp>
      <p:sp>
        <p:nvSpPr>
          <p:cNvPr id="5" name="Footer Placeholder 4"/>
          <p:cNvSpPr>
            <a:spLocks noGrp="1"/>
          </p:cNvSpPr>
          <p:nvPr>
            <p:ph type="ftr" sz="quarter" idx="11"/>
          </p:nvPr>
        </p:nvSpPr>
        <p:spPr/>
        <p:txBody>
          <a:bodyPr/>
          <a:lstStyle>
            <a:lvl1pPr>
              <a:defRPr sz="1600"/>
            </a:lvl1pPr>
          </a:lstStyle>
          <a:p>
            <a:r>
              <a:rPr lang="en-GB" dirty="0"/>
              <a:t>http://tcpinto.org/</a:t>
            </a:r>
          </a:p>
        </p:txBody>
      </p:sp>
    </p:spTree>
    <p:extLst>
      <p:ext uri="{BB962C8B-B14F-4D97-AF65-F5344CB8AC3E}">
        <p14:creationId xmlns:p14="http://schemas.microsoft.com/office/powerpoint/2010/main" val="1671764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DB84E37-D6BD-4F47-9E10-39F06A08042F}" type="datetimeFigureOut">
              <a:rPr lang="en-GB" smtClean="0"/>
              <a:t>06/06/2018</a:t>
            </a:fld>
            <a:endParaRPr lang="en-GB"/>
          </a:p>
        </p:txBody>
      </p:sp>
      <p:sp>
        <p:nvSpPr>
          <p:cNvPr id="5" name="Footer Placeholder 4"/>
          <p:cNvSpPr>
            <a:spLocks noGrp="1"/>
          </p:cNvSpPr>
          <p:nvPr>
            <p:ph type="ftr" sz="quarter" idx="11"/>
          </p:nvPr>
        </p:nvSpPr>
        <p:spPr/>
        <p:txBody>
          <a:bodyPr/>
          <a:lstStyle/>
          <a:p>
            <a:r>
              <a:rPr lang="en-GB" dirty="0"/>
              <a:t>http://tcpinto.org/</a:t>
            </a:r>
          </a:p>
          <a:p>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62E7CD0-2614-4310-BCA7-92607A349DD7}" type="slidenum">
              <a:rPr lang="en-GB" smtClean="0"/>
              <a:t>‹#›</a:t>
            </a:fld>
            <a:endParaRPr lang="en-GB"/>
          </a:p>
        </p:txBody>
      </p:sp>
    </p:spTree>
    <p:extLst>
      <p:ext uri="{BB962C8B-B14F-4D97-AF65-F5344CB8AC3E}">
        <p14:creationId xmlns:p14="http://schemas.microsoft.com/office/powerpoint/2010/main" val="3421332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DB84E37-D6BD-4F47-9E10-39F06A08042F}" type="datetimeFigureOut">
              <a:rPr lang="en-GB" smtClean="0"/>
              <a:t>06/06/2018</a:t>
            </a:fld>
            <a:endParaRPr lang="en-GB"/>
          </a:p>
        </p:txBody>
      </p:sp>
      <p:sp>
        <p:nvSpPr>
          <p:cNvPr id="5" name="Footer Placeholder 4"/>
          <p:cNvSpPr>
            <a:spLocks noGrp="1"/>
          </p:cNvSpPr>
          <p:nvPr>
            <p:ph type="ftr" sz="quarter" idx="11"/>
          </p:nvPr>
        </p:nvSpPr>
        <p:spPr/>
        <p:txBody>
          <a:bodyPr/>
          <a:lstStyle/>
          <a:p>
            <a:r>
              <a:rPr lang="en-GB" dirty="0"/>
              <a:t>http://tcpinto.org/</a:t>
            </a:r>
          </a:p>
          <a:p>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62E7CD0-2614-4310-BCA7-92607A349DD7}" type="slidenum">
              <a:rPr lang="en-GB" smtClean="0"/>
              <a:t>‹#›</a:t>
            </a:fld>
            <a:endParaRPr lang="en-GB"/>
          </a:p>
        </p:txBody>
      </p:sp>
    </p:spTree>
    <p:extLst>
      <p:ext uri="{BB962C8B-B14F-4D97-AF65-F5344CB8AC3E}">
        <p14:creationId xmlns:p14="http://schemas.microsoft.com/office/powerpoint/2010/main" val="795468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78905"/>
            <a:ext cx="10607040" cy="1511784"/>
          </a:xfrm>
        </p:spPr>
        <p:txBody>
          <a:bodyPr/>
          <a:lstStyle/>
          <a:p>
            <a:r>
              <a:rPr lang="en-US"/>
              <a:t>Click to edit Master title style</a:t>
            </a:r>
            <a:endParaRPr lang="en-GB"/>
          </a:p>
        </p:txBody>
      </p:sp>
      <p:sp>
        <p:nvSpPr>
          <p:cNvPr id="3" name="Content Placeholder 2"/>
          <p:cNvSpPr>
            <a:spLocks noGrp="1"/>
          </p:cNvSpPr>
          <p:nvPr>
            <p:ph idx="1"/>
          </p:nvPr>
        </p:nvSpPr>
        <p:spPr>
          <a:xfrm>
            <a:off x="929640" y="1814195"/>
            <a:ext cx="10515600" cy="4351338"/>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DB84E37-D6BD-4F47-9E10-39F06A08042F}" type="datetimeFigureOut">
              <a:rPr lang="en-GB" smtClean="0"/>
              <a:t>06/06/2018</a:t>
            </a:fld>
            <a:endParaRPr lang="en-GB"/>
          </a:p>
        </p:txBody>
      </p:sp>
      <p:sp>
        <p:nvSpPr>
          <p:cNvPr id="5" name="Footer Placeholder 4"/>
          <p:cNvSpPr>
            <a:spLocks noGrp="1"/>
          </p:cNvSpPr>
          <p:nvPr>
            <p:ph type="ftr" sz="quarter" idx="11"/>
          </p:nvPr>
        </p:nvSpPr>
        <p:spPr/>
        <p:txBody>
          <a:bodyPr/>
          <a:lstStyle/>
          <a:p>
            <a:r>
              <a:rPr lang="en-GB" dirty="0"/>
              <a:t>http://tcpinto.org/</a:t>
            </a:r>
          </a:p>
        </p:txBody>
      </p:sp>
    </p:spTree>
    <p:extLst>
      <p:ext uri="{BB962C8B-B14F-4D97-AF65-F5344CB8AC3E}">
        <p14:creationId xmlns:p14="http://schemas.microsoft.com/office/powerpoint/2010/main" val="3054065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B84E37-D6BD-4F47-9E10-39F06A08042F}" type="datetimeFigureOut">
              <a:rPr lang="en-GB" smtClean="0"/>
              <a:t>06/06/2018</a:t>
            </a:fld>
            <a:endParaRPr lang="en-GB"/>
          </a:p>
        </p:txBody>
      </p:sp>
      <p:sp>
        <p:nvSpPr>
          <p:cNvPr id="5" name="Footer Placeholder 4"/>
          <p:cNvSpPr>
            <a:spLocks noGrp="1"/>
          </p:cNvSpPr>
          <p:nvPr>
            <p:ph type="ftr" sz="quarter" idx="11"/>
          </p:nvPr>
        </p:nvSpPr>
        <p:spPr/>
        <p:txBody>
          <a:bodyPr/>
          <a:lstStyle/>
          <a:p>
            <a:r>
              <a:rPr lang="en-GB" dirty="0"/>
              <a:t>http://tcpinto.org/</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62E7CD0-2614-4310-BCA7-92607A349DD7}" type="slidenum">
              <a:rPr lang="en-GB" smtClean="0"/>
              <a:t>‹#›</a:t>
            </a:fld>
            <a:endParaRPr lang="en-GB"/>
          </a:p>
        </p:txBody>
      </p:sp>
    </p:spTree>
    <p:extLst>
      <p:ext uri="{BB962C8B-B14F-4D97-AF65-F5344CB8AC3E}">
        <p14:creationId xmlns:p14="http://schemas.microsoft.com/office/powerpoint/2010/main" val="4031654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DB84E37-D6BD-4F47-9E10-39F06A08042F}" type="datetimeFigureOut">
              <a:rPr lang="en-GB" smtClean="0"/>
              <a:t>06/06/2018</a:t>
            </a:fld>
            <a:endParaRPr lang="en-GB"/>
          </a:p>
        </p:txBody>
      </p:sp>
      <p:sp>
        <p:nvSpPr>
          <p:cNvPr id="6" name="Footer Placeholder 5"/>
          <p:cNvSpPr>
            <a:spLocks noGrp="1"/>
          </p:cNvSpPr>
          <p:nvPr>
            <p:ph type="ftr" sz="quarter" idx="11"/>
          </p:nvPr>
        </p:nvSpPr>
        <p:spPr/>
        <p:txBody>
          <a:bodyPr/>
          <a:lstStyle/>
          <a:p>
            <a:r>
              <a:rPr lang="en-GB" dirty="0"/>
              <a:t>http://tcpinto.org/</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A62E7CD0-2614-4310-BCA7-92607A349DD7}" type="slidenum">
              <a:rPr lang="en-GB" smtClean="0"/>
              <a:t>‹#›</a:t>
            </a:fld>
            <a:endParaRPr lang="en-GB"/>
          </a:p>
        </p:txBody>
      </p:sp>
    </p:spTree>
    <p:extLst>
      <p:ext uri="{BB962C8B-B14F-4D97-AF65-F5344CB8AC3E}">
        <p14:creationId xmlns:p14="http://schemas.microsoft.com/office/powerpoint/2010/main" val="4285963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DB84E37-D6BD-4F47-9E10-39F06A08042F}" type="datetimeFigureOut">
              <a:rPr lang="en-GB" smtClean="0"/>
              <a:t>06/06/2018</a:t>
            </a:fld>
            <a:endParaRPr lang="en-GB"/>
          </a:p>
        </p:txBody>
      </p:sp>
      <p:sp>
        <p:nvSpPr>
          <p:cNvPr id="8" name="Footer Placeholder 7"/>
          <p:cNvSpPr>
            <a:spLocks noGrp="1"/>
          </p:cNvSpPr>
          <p:nvPr>
            <p:ph type="ftr" sz="quarter" idx="11"/>
          </p:nvPr>
        </p:nvSpPr>
        <p:spPr/>
        <p:txBody>
          <a:bodyPr/>
          <a:lstStyle/>
          <a:p>
            <a:r>
              <a:rPr lang="en-GB" dirty="0"/>
              <a:t>http://tcpinto.org/</a:t>
            </a:r>
          </a:p>
          <a:p>
            <a:endParaRPr lang="en-GB"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A62E7CD0-2614-4310-BCA7-92607A349DD7}" type="slidenum">
              <a:rPr lang="en-GB" smtClean="0"/>
              <a:t>‹#›</a:t>
            </a:fld>
            <a:endParaRPr lang="en-GB"/>
          </a:p>
        </p:txBody>
      </p:sp>
    </p:spTree>
    <p:extLst>
      <p:ext uri="{BB962C8B-B14F-4D97-AF65-F5344CB8AC3E}">
        <p14:creationId xmlns:p14="http://schemas.microsoft.com/office/powerpoint/2010/main" val="402996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DB84E37-D6BD-4F47-9E10-39F06A08042F}" type="datetimeFigureOut">
              <a:rPr lang="en-GB" smtClean="0"/>
              <a:t>06/06/2018</a:t>
            </a:fld>
            <a:endParaRPr lang="en-GB"/>
          </a:p>
        </p:txBody>
      </p:sp>
      <p:sp>
        <p:nvSpPr>
          <p:cNvPr id="4" name="Footer Placeholder 3"/>
          <p:cNvSpPr>
            <a:spLocks noGrp="1"/>
          </p:cNvSpPr>
          <p:nvPr>
            <p:ph type="ftr" sz="quarter" idx="11"/>
          </p:nvPr>
        </p:nvSpPr>
        <p:spPr/>
        <p:txBody>
          <a:bodyPr/>
          <a:lstStyle/>
          <a:p>
            <a:r>
              <a:rPr lang="en-GB" dirty="0"/>
              <a:t>http://tcpinto.org/</a:t>
            </a:r>
          </a:p>
          <a:p>
            <a:endParaRPr lang="en-GB"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A62E7CD0-2614-4310-BCA7-92607A349DD7}" type="slidenum">
              <a:rPr lang="en-GB" smtClean="0"/>
              <a:t>‹#›</a:t>
            </a:fld>
            <a:endParaRPr lang="en-GB"/>
          </a:p>
        </p:txBody>
      </p:sp>
    </p:spTree>
    <p:extLst>
      <p:ext uri="{BB962C8B-B14F-4D97-AF65-F5344CB8AC3E}">
        <p14:creationId xmlns:p14="http://schemas.microsoft.com/office/powerpoint/2010/main" val="1248937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B84E37-D6BD-4F47-9E10-39F06A08042F}" type="datetimeFigureOut">
              <a:rPr lang="en-GB" smtClean="0"/>
              <a:t>06/06/2018</a:t>
            </a:fld>
            <a:endParaRPr lang="en-GB"/>
          </a:p>
        </p:txBody>
      </p:sp>
      <p:sp>
        <p:nvSpPr>
          <p:cNvPr id="3" name="Footer Placeholder 2"/>
          <p:cNvSpPr>
            <a:spLocks noGrp="1"/>
          </p:cNvSpPr>
          <p:nvPr>
            <p:ph type="ftr" sz="quarter" idx="11"/>
          </p:nvPr>
        </p:nvSpPr>
        <p:spPr/>
        <p:txBody>
          <a:bodyPr/>
          <a:lstStyle/>
          <a:p>
            <a:r>
              <a:rPr lang="en-GB" dirty="0"/>
              <a:t>http://tcpinto.org/</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A62E7CD0-2614-4310-BCA7-92607A349DD7}" type="slidenum">
              <a:rPr lang="en-GB" smtClean="0"/>
              <a:t>‹#›</a:t>
            </a:fld>
            <a:endParaRPr lang="en-GB"/>
          </a:p>
        </p:txBody>
      </p:sp>
    </p:spTree>
    <p:extLst>
      <p:ext uri="{BB962C8B-B14F-4D97-AF65-F5344CB8AC3E}">
        <p14:creationId xmlns:p14="http://schemas.microsoft.com/office/powerpoint/2010/main" val="1622346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DB84E37-D6BD-4F47-9E10-39F06A08042F}" type="datetimeFigureOut">
              <a:rPr lang="en-GB" smtClean="0"/>
              <a:t>06/06/2018</a:t>
            </a:fld>
            <a:endParaRPr lang="en-GB"/>
          </a:p>
        </p:txBody>
      </p:sp>
      <p:sp>
        <p:nvSpPr>
          <p:cNvPr id="6" name="Footer Placeholder 5"/>
          <p:cNvSpPr>
            <a:spLocks noGrp="1"/>
          </p:cNvSpPr>
          <p:nvPr>
            <p:ph type="ftr" sz="quarter" idx="11"/>
          </p:nvPr>
        </p:nvSpPr>
        <p:spPr/>
        <p:txBody>
          <a:bodyPr/>
          <a:lstStyle/>
          <a:p>
            <a:r>
              <a:rPr lang="en-GB" dirty="0"/>
              <a:t>http://tcpinto.org/</a:t>
            </a:r>
          </a:p>
          <a:p>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A62E7CD0-2614-4310-BCA7-92607A349DD7}" type="slidenum">
              <a:rPr lang="en-GB" smtClean="0"/>
              <a:t>‹#›</a:t>
            </a:fld>
            <a:endParaRPr lang="en-GB"/>
          </a:p>
        </p:txBody>
      </p:sp>
    </p:spTree>
    <p:extLst>
      <p:ext uri="{BB962C8B-B14F-4D97-AF65-F5344CB8AC3E}">
        <p14:creationId xmlns:p14="http://schemas.microsoft.com/office/powerpoint/2010/main" val="3142236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DB84E37-D6BD-4F47-9E10-39F06A08042F}" type="datetimeFigureOut">
              <a:rPr lang="en-GB" smtClean="0"/>
              <a:t>06/06/2018</a:t>
            </a:fld>
            <a:endParaRPr lang="en-GB"/>
          </a:p>
        </p:txBody>
      </p:sp>
      <p:sp>
        <p:nvSpPr>
          <p:cNvPr id="6" name="Footer Placeholder 5"/>
          <p:cNvSpPr>
            <a:spLocks noGrp="1"/>
          </p:cNvSpPr>
          <p:nvPr>
            <p:ph type="ftr" sz="quarter" idx="11"/>
          </p:nvPr>
        </p:nvSpPr>
        <p:spPr/>
        <p:txBody>
          <a:bodyPr/>
          <a:lstStyle/>
          <a:p>
            <a:r>
              <a:rPr lang="en-GB" dirty="0"/>
              <a:t>http://tcpinto.org/</a:t>
            </a:r>
          </a:p>
          <a:p>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A62E7CD0-2614-4310-BCA7-92607A349DD7}" type="slidenum">
              <a:rPr lang="en-GB" smtClean="0"/>
              <a:t>‹#›</a:t>
            </a:fld>
            <a:endParaRPr lang="en-GB"/>
          </a:p>
        </p:txBody>
      </p:sp>
    </p:spTree>
    <p:extLst>
      <p:ext uri="{BB962C8B-B14F-4D97-AF65-F5344CB8AC3E}">
        <p14:creationId xmlns:p14="http://schemas.microsoft.com/office/powerpoint/2010/main" val="881467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NUL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B84E37-D6BD-4F47-9E10-39F06A08042F}" type="datetimeFigureOut">
              <a:rPr lang="en-GB" smtClean="0"/>
              <a:t>06/06/2018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b="1">
                <a:solidFill>
                  <a:schemeClr val="tx1">
                    <a:tint val="75000"/>
                  </a:schemeClr>
                </a:solidFill>
              </a:defRPr>
            </a:lvl1pPr>
          </a:lstStyle>
          <a:p>
            <a:r>
              <a:rPr lang="en-GB" dirty="0"/>
              <a:t>http://tcpinto.org/</a:t>
            </a:r>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311351" y="365125"/>
            <a:ext cx="1589156" cy="1128301"/>
          </a:xfrm>
          <a:prstGeom prst="rect">
            <a:avLst/>
          </a:prstGeom>
        </p:spPr>
      </p:pic>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rot="10800000">
            <a:off x="9033510" y="5866037"/>
            <a:ext cx="3158490" cy="991963"/>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311351" y="365124"/>
            <a:ext cx="1589156" cy="1074818"/>
          </a:xfrm>
          <a:prstGeom prst="rect">
            <a:avLst/>
          </a:prstGeom>
        </p:spPr>
      </p:pic>
      <p:pic>
        <p:nvPicPr>
          <p:cNvPr id="11" name="Picture 10"/>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033510" y="5860368"/>
            <a:ext cx="3158490" cy="991963"/>
          </a:xfrm>
          <a:prstGeom prst="rect">
            <a:avLst/>
          </a:prstGeom>
        </p:spPr>
      </p:pic>
    </p:spTree>
    <p:extLst>
      <p:ext uri="{BB962C8B-B14F-4D97-AF65-F5344CB8AC3E}">
        <p14:creationId xmlns:p14="http://schemas.microsoft.com/office/powerpoint/2010/main" val="487874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1.xml"/><Relationship Id="rId4" Type="http://schemas.openxmlformats.org/officeDocument/2006/relationships/hyperlink" Target="https://www.channel4.com/news/children-bombarded-with-sexually-explicit-chat-on-musical-ly-and-live-ly"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tiff"/><Relationship Id="rId7" Type="http://schemas.openxmlformats.org/officeDocument/2006/relationships/image" Target="../media/image27.png"/><Relationship Id="rId2" Type="http://schemas.openxmlformats.org/officeDocument/2006/relationships/image" Target="../media/image22.tiff"/><Relationship Id="rId1" Type="http://schemas.openxmlformats.org/officeDocument/2006/relationships/slideLayout" Target="../slideLayouts/slideLayout2.xml"/><Relationship Id="rId6" Type="http://schemas.openxmlformats.org/officeDocument/2006/relationships/image" Target="../media/image26.tiff"/><Relationship Id="rId5" Type="http://schemas.openxmlformats.org/officeDocument/2006/relationships/image" Target="../media/image25.tiff"/><Relationship Id="rId4" Type="http://schemas.openxmlformats.org/officeDocument/2006/relationships/image" Target="../media/image24.tiff"/><Relationship Id="rId9" Type="http://schemas.openxmlformats.org/officeDocument/2006/relationships/image" Target="../media/image29.png"/></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tiff"/><Relationship Id="rId2" Type="http://schemas.openxmlformats.org/officeDocument/2006/relationships/image" Target="../media/image35.tiff"/><Relationship Id="rId1" Type="http://schemas.openxmlformats.org/officeDocument/2006/relationships/slideLayout" Target="../slideLayouts/slideLayout1.xml"/><Relationship Id="rId4" Type="http://schemas.openxmlformats.org/officeDocument/2006/relationships/image" Target="../media/image37.tiff"/></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ditchthelabel.org/wp-content/uploads/2017/07/The-Annual-Bullying-Survey-2017-1.pdf" TargetMode="External"/><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tiff"/><Relationship Id="rId2" Type="http://schemas.openxmlformats.org/officeDocument/2006/relationships/image" Target="../media/image41.tiff"/><Relationship Id="rId1" Type="http://schemas.openxmlformats.org/officeDocument/2006/relationships/slideLayout" Target="../slideLayouts/slideLayout2.xml"/><Relationship Id="rId5" Type="http://schemas.openxmlformats.org/officeDocument/2006/relationships/image" Target="../media/image44.tiff"/><Relationship Id="rId4" Type="http://schemas.openxmlformats.org/officeDocument/2006/relationships/image" Target="../media/image43.tif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latin typeface="+mn-lt"/>
              </a:rPr>
              <a:t>E-Safety Training 2018</a:t>
            </a:r>
            <a:endParaRPr lang="en-GB" b="1" dirty="0">
              <a:latin typeface="+mn-lt"/>
            </a:endParaRPr>
          </a:p>
        </p:txBody>
      </p:sp>
      <p:sp>
        <p:nvSpPr>
          <p:cNvPr id="3" name="Subtitle 2"/>
          <p:cNvSpPr>
            <a:spLocks noGrp="1"/>
          </p:cNvSpPr>
          <p:nvPr>
            <p:ph type="subTitle" idx="1"/>
          </p:nvPr>
        </p:nvSpPr>
        <p:spPr/>
        <p:txBody>
          <a:bodyPr/>
          <a:lstStyle/>
          <a:p>
            <a:r>
              <a:rPr lang="en-GB" b="1" dirty="0"/>
              <a:t>Spring Vale Primary School </a:t>
            </a:r>
          </a:p>
        </p:txBody>
      </p:sp>
    </p:spTree>
    <p:extLst>
      <p:ext uri="{BB962C8B-B14F-4D97-AF65-F5344CB8AC3E}">
        <p14:creationId xmlns:p14="http://schemas.microsoft.com/office/powerpoint/2010/main" val="2079909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106" y="178905"/>
            <a:ext cx="10607040" cy="1511784"/>
          </a:xfrm>
        </p:spPr>
        <p:txBody>
          <a:bodyPr/>
          <a:lstStyle/>
          <a:p>
            <a:r>
              <a:rPr lang="en-GB" b="1" dirty="0">
                <a:latin typeface="+mn-lt"/>
              </a:rPr>
              <a:t>But the problem with YT is</a:t>
            </a:r>
            <a:r>
              <a:rPr lang="mr-IN" b="1" dirty="0">
                <a:latin typeface="+mn-lt"/>
              </a:rPr>
              <a:t>…</a:t>
            </a:r>
            <a:endParaRPr lang="en-GB" b="1" dirty="0">
              <a:latin typeface="+mn-lt"/>
            </a:endParaRPr>
          </a:p>
        </p:txBody>
      </p:sp>
      <p:pic>
        <p:nvPicPr>
          <p:cNvPr id="7" name="Picture 6"/>
          <p:cNvPicPr>
            <a:picLocks noChangeAspect="1"/>
          </p:cNvPicPr>
          <p:nvPr/>
        </p:nvPicPr>
        <p:blipFill>
          <a:blip r:embed="rId2"/>
          <a:stretch>
            <a:fillRect/>
          </a:stretch>
        </p:blipFill>
        <p:spPr>
          <a:xfrm>
            <a:off x="386106" y="1690689"/>
            <a:ext cx="8242300" cy="2171700"/>
          </a:xfrm>
          <a:prstGeom prst="rect">
            <a:avLst/>
          </a:prstGeom>
        </p:spPr>
      </p:pic>
      <p:sp>
        <p:nvSpPr>
          <p:cNvPr id="8" name="Rectangle 7"/>
          <p:cNvSpPr/>
          <p:nvPr/>
        </p:nvSpPr>
        <p:spPr>
          <a:xfrm>
            <a:off x="677037" y="4189214"/>
            <a:ext cx="2120645" cy="369332"/>
          </a:xfrm>
          <a:prstGeom prst="rect">
            <a:avLst/>
          </a:prstGeom>
        </p:spPr>
        <p:txBody>
          <a:bodyPr wrap="none">
            <a:spAutoFit/>
          </a:bodyPr>
          <a:lstStyle/>
          <a:p>
            <a:r>
              <a:rPr lang="en-GB" dirty="0"/>
              <a:t>http://</a:t>
            </a:r>
            <a:r>
              <a:rPr lang="en-GB" dirty="0" err="1"/>
              <a:t>bit.ly</a:t>
            </a:r>
            <a:r>
              <a:rPr lang="en-GB" dirty="0"/>
              <a:t>/2yNJr4v</a:t>
            </a:r>
          </a:p>
        </p:txBody>
      </p:sp>
    </p:spTree>
    <p:extLst>
      <p:ext uri="{BB962C8B-B14F-4D97-AF65-F5344CB8AC3E}">
        <p14:creationId xmlns:p14="http://schemas.microsoft.com/office/powerpoint/2010/main" val="918862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latin typeface="+mn-lt"/>
              </a:rPr>
              <a:t>So what is e-safety?</a:t>
            </a:r>
          </a:p>
        </p:txBody>
      </p:sp>
      <p:sp>
        <p:nvSpPr>
          <p:cNvPr id="3" name="Subtitle 2"/>
          <p:cNvSpPr>
            <a:spLocks noGrp="1"/>
          </p:cNvSpPr>
          <p:nvPr>
            <p:ph type="subTitle" idx="1"/>
          </p:nvPr>
        </p:nvSpPr>
        <p:spPr/>
        <p:txBody>
          <a:bodyPr/>
          <a:lstStyle/>
          <a:p>
            <a:r>
              <a:rPr lang="en-GB" b="1" dirty="0"/>
              <a:t>Spring Vale Primary School </a:t>
            </a:r>
          </a:p>
          <a:p>
            <a:endParaRPr lang="en-GB" dirty="0"/>
          </a:p>
        </p:txBody>
      </p:sp>
    </p:spTree>
    <p:extLst>
      <p:ext uri="{BB962C8B-B14F-4D97-AF65-F5344CB8AC3E}">
        <p14:creationId xmlns:p14="http://schemas.microsoft.com/office/powerpoint/2010/main" val="2085618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Calibri" panose="020F0502020204030204" pitchFamily="34" charset="0"/>
              </a:rPr>
              <a:t>What is e-safety?</a:t>
            </a:r>
            <a:endParaRPr lang="en-GB" b="1" dirty="0"/>
          </a:p>
        </p:txBody>
      </p:sp>
      <p:sp>
        <p:nvSpPr>
          <p:cNvPr id="8" name="Rectangle 7"/>
          <p:cNvSpPr/>
          <p:nvPr/>
        </p:nvSpPr>
        <p:spPr>
          <a:xfrm>
            <a:off x="838200" y="1690689"/>
            <a:ext cx="10957560" cy="4401205"/>
          </a:xfrm>
          <a:prstGeom prst="rect">
            <a:avLst/>
          </a:prstGeom>
        </p:spPr>
        <p:txBody>
          <a:bodyPr wrap="square">
            <a:spAutoFit/>
          </a:bodyPr>
          <a:lstStyle/>
          <a:p>
            <a:r>
              <a:rPr lang="en-GB" sz="4000" b="1" dirty="0"/>
              <a:t>Content: </a:t>
            </a:r>
            <a:r>
              <a:rPr lang="en-GB" sz="3200" b="1" dirty="0"/>
              <a:t>being exposed to illegal, inappropriate or harmful </a:t>
            </a:r>
          </a:p>
          <a:p>
            <a:r>
              <a:rPr lang="en-GB" sz="3200" b="1" dirty="0"/>
              <a:t>material </a:t>
            </a:r>
          </a:p>
          <a:p>
            <a:endParaRPr lang="en-GB" sz="3200" b="1" dirty="0"/>
          </a:p>
          <a:p>
            <a:r>
              <a:rPr lang="en-GB" sz="4000" b="1" dirty="0"/>
              <a:t>Contact: </a:t>
            </a:r>
            <a:r>
              <a:rPr lang="en-GB" sz="3200" b="1" dirty="0"/>
              <a:t>being subjected to harmful online interaction with other users </a:t>
            </a:r>
          </a:p>
          <a:p>
            <a:endParaRPr lang="en-GB" sz="3200" b="1" dirty="0"/>
          </a:p>
          <a:p>
            <a:r>
              <a:rPr lang="en-GB" sz="4000" b="1" dirty="0"/>
              <a:t>Conduct: </a:t>
            </a:r>
            <a:r>
              <a:rPr lang="en-GB" sz="3200" b="1" dirty="0"/>
              <a:t>personal online behaviour that increases the likelihood of, or causes, harm.</a:t>
            </a:r>
          </a:p>
        </p:txBody>
      </p:sp>
    </p:spTree>
    <p:extLst>
      <p:ext uri="{BB962C8B-B14F-4D97-AF65-F5344CB8AC3E}">
        <p14:creationId xmlns:p14="http://schemas.microsoft.com/office/powerpoint/2010/main" val="135016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Calibri" panose="020F0502020204030204" pitchFamily="34" charset="0"/>
              </a:rPr>
              <a:t>The three ‘C’s’</a:t>
            </a:r>
            <a:endParaRPr lang="en-GB" b="1" dirty="0"/>
          </a:p>
        </p:txBody>
      </p:sp>
      <p:sp>
        <p:nvSpPr>
          <p:cNvPr id="3" name="TextBox 2"/>
          <p:cNvSpPr txBox="1"/>
          <p:nvPr/>
        </p:nvSpPr>
        <p:spPr>
          <a:xfrm>
            <a:off x="533400" y="1690689"/>
            <a:ext cx="3398520" cy="461665"/>
          </a:xfrm>
          <a:prstGeom prst="rect">
            <a:avLst/>
          </a:prstGeom>
          <a:noFill/>
        </p:spPr>
        <p:txBody>
          <a:bodyPr wrap="square" rtlCol="0">
            <a:spAutoFit/>
          </a:bodyPr>
          <a:lstStyle/>
          <a:p>
            <a:r>
              <a:rPr lang="en-GB" sz="2400" b="1" i="1" dirty="0"/>
              <a:t>Accessing adult websites</a:t>
            </a:r>
          </a:p>
        </p:txBody>
      </p:sp>
      <p:sp>
        <p:nvSpPr>
          <p:cNvPr id="7" name="TextBox 6"/>
          <p:cNvSpPr txBox="1"/>
          <p:nvPr/>
        </p:nvSpPr>
        <p:spPr>
          <a:xfrm>
            <a:off x="1203960" y="2513649"/>
            <a:ext cx="3398520" cy="461665"/>
          </a:xfrm>
          <a:prstGeom prst="rect">
            <a:avLst/>
          </a:prstGeom>
          <a:noFill/>
        </p:spPr>
        <p:txBody>
          <a:bodyPr wrap="square" rtlCol="0">
            <a:spAutoFit/>
          </a:bodyPr>
          <a:lstStyle/>
          <a:p>
            <a:r>
              <a:rPr lang="en-GB" sz="2400" b="1" i="1" dirty="0"/>
              <a:t>Trolled on SM</a:t>
            </a:r>
          </a:p>
        </p:txBody>
      </p:sp>
      <p:sp>
        <p:nvSpPr>
          <p:cNvPr id="11" name="TextBox 10"/>
          <p:cNvSpPr txBox="1"/>
          <p:nvPr/>
        </p:nvSpPr>
        <p:spPr>
          <a:xfrm>
            <a:off x="2232660" y="3366225"/>
            <a:ext cx="4046220" cy="461665"/>
          </a:xfrm>
          <a:prstGeom prst="rect">
            <a:avLst/>
          </a:prstGeom>
          <a:noFill/>
        </p:spPr>
        <p:txBody>
          <a:bodyPr wrap="square" rtlCol="0">
            <a:spAutoFit/>
          </a:bodyPr>
          <a:lstStyle/>
          <a:p>
            <a:r>
              <a:rPr lang="en-GB" sz="2400" b="1" i="1" dirty="0"/>
              <a:t>Coerced into sending images</a:t>
            </a:r>
          </a:p>
        </p:txBody>
      </p:sp>
      <p:sp>
        <p:nvSpPr>
          <p:cNvPr id="12" name="TextBox 11"/>
          <p:cNvSpPr txBox="1"/>
          <p:nvPr/>
        </p:nvSpPr>
        <p:spPr>
          <a:xfrm>
            <a:off x="4907280" y="4768722"/>
            <a:ext cx="3398520" cy="461665"/>
          </a:xfrm>
          <a:prstGeom prst="rect">
            <a:avLst/>
          </a:prstGeom>
          <a:noFill/>
        </p:spPr>
        <p:txBody>
          <a:bodyPr wrap="square" rtlCol="0">
            <a:spAutoFit/>
          </a:bodyPr>
          <a:lstStyle/>
          <a:p>
            <a:r>
              <a:rPr lang="en-GB" sz="2400" b="1" i="1" dirty="0"/>
              <a:t>Groomed</a:t>
            </a:r>
          </a:p>
        </p:txBody>
      </p:sp>
      <p:sp>
        <p:nvSpPr>
          <p:cNvPr id="13" name="TextBox 12"/>
          <p:cNvSpPr txBox="1"/>
          <p:nvPr/>
        </p:nvSpPr>
        <p:spPr>
          <a:xfrm>
            <a:off x="533400" y="4098609"/>
            <a:ext cx="4770120" cy="461665"/>
          </a:xfrm>
          <a:prstGeom prst="rect">
            <a:avLst/>
          </a:prstGeom>
          <a:noFill/>
        </p:spPr>
        <p:txBody>
          <a:bodyPr wrap="square" rtlCol="0">
            <a:spAutoFit/>
          </a:bodyPr>
          <a:lstStyle/>
          <a:p>
            <a:r>
              <a:rPr lang="en-GB" sz="2400" b="1" i="1" dirty="0"/>
              <a:t>Take part in dangerous challenges</a:t>
            </a:r>
          </a:p>
        </p:txBody>
      </p:sp>
      <p:sp>
        <p:nvSpPr>
          <p:cNvPr id="14" name="TextBox 13"/>
          <p:cNvSpPr txBox="1"/>
          <p:nvPr/>
        </p:nvSpPr>
        <p:spPr>
          <a:xfrm>
            <a:off x="1491313" y="5017474"/>
            <a:ext cx="3398520" cy="830997"/>
          </a:xfrm>
          <a:prstGeom prst="rect">
            <a:avLst/>
          </a:prstGeom>
          <a:noFill/>
        </p:spPr>
        <p:txBody>
          <a:bodyPr wrap="square" rtlCol="0">
            <a:spAutoFit/>
          </a:bodyPr>
          <a:lstStyle/>
          <a:p>
            <a:r>
              <a:rPr lang="en-GB" sz="2400" b="1" i="1" dirty="0"/>
              <a:t>Play inappropriate video games</a:t>
            </a:r>
          </a:p>
        </p:txBody>
      </p:sp>
      <p:sp>
        <p:nvSpPr>
          <p:cNvPr id="15" name="TextBox 14"/>
          <p:cNvSpPr txBox="1"/>
          <p:nvPr/>
        </p:nvSpPr>
        <p:spPr>
          <a:xfrm>
            <a:off x="3931920" y="5739830"/>
            <a:ext cx="3398520" cy="461665"/>
          </a:xfrm>
          <a:prstGeom prst="rect">
            <a:avLst/>
          </a:prstGeom>
          <a:noFill/>
        </p:spPr>
        <p:txBody>
          <a:bodyPr wrap="square" rtlCol="0">
            <a:spAutoFit/>
          </a:bodyPr>
          <a:lstStyle/>
          <a:p>
            <a:r>
              <a:rPr lang="en-GB" sz="2400" b="1" i="1" dirty="0"/>
              <a:t>Sending Sexting images</a:t>
            </a:r>
          </a:p>
        </p:txBody>
      </p:sp>
      <p:sp>
        <p:nvSpPr>
          <p:cNvPr id="16" name="TextBox 15"/>
          <p:cNvSpPr txBox="1"/>
          <p:nvPr/>
        </p:nvSpPr>
        <p:spPr>
          <a:xfrm>
            <a:off x="6903720" y="4150405"/>
            <a:ext cx="4099560" cy="461665"/>
          </a:xfrm>
          <a:prstGeom prst="rect">
            <a:avLst/>
          </a:prstGeom>
          <a:noFill/>
        </p:spPr>
        <p:txBody>
          <a:bodyPr wrap="square" rtlCol="0">
            <a:spAutoFit/>
          </a:bodyPr>
          <a:lstStyle/>
          <a:p>
            <a:r>
              <a:rPr lang="en-GB" sz="2400" b="1" i="1" dirty="0"/>
              <a:t>Addicted to gambling sites</a:t>
            </a:r>
          </a:p>
        </p:txBody>
      </p:sp>
      <p:sp>
        <p:nvSpPr>
          <p:cNvPr id="17" name="TextBox 16"/>
          <p:cNvSpPr txBox="1"/>
          <p:nvPr/>
        </p:nvSpPr>
        <p:spPr>
          <a:xfrm>
            <a:off x="8336280" y="2911170"/>
            <a:ext cx="3398520" cy="461665"/>
          </a:xfrm>
          <a:prstGeom prst="rect">
            <a:avLst/>
          </a:prstGeom>
          <a:noFill/>
        </p:spPr>
        <p:txBody>
          <a:bodyPr wrap="square" rtlCol="0">
            <a:spAutoFit/>
          </a:bodyPr>
          <a:lstStyle/>
          <a:p>
            <a:r>
              <a:rPr lang="en-GB" sz="2400" b="1" i="1" dirty="0"/>
              <a:t>Online Stalking</a:t>
            </a:r>
          </a:p>
        </p:txBody>
      </p:sp>
      <p:sp>
        <p:nvSpPr>
          <p:cNvPr id="18" name="TextBox 17"/>
          <p:cNvSpPr txBox="1"/>
          <p:nvPr/>
        </p:nvSpPr>
        <p:spPr>
          <a:xfrm>
            <a:off x="7239000" y="1792903"/>
            <a:ext cx="3398520" cy="461665"/>
          </a:xfrm>
          <a:prstGeom prst="rect">
            <a:avLst/>
          </a:prstGeom>
          <a:noFill/>
        </p:spPr>
        <p:txBody>
          <a:bodyPr wrap="square" rtlCol="0">
            <a:spAutoFit/>
          </a:bodyPr>
          <a:lstStyle/>
          <a:p>
            <a:r>
              <a:rPr lang="en-GB" sz="2400" b="1" i="1" dirty="0"/>
              <a:t>Cyberbullying</a:t>
            </a:r>
          </a:p>
        </p:txBody>
      </p:sp>
      <p:sp>
        <p:nvSpPr>
          <p:cNvPr id="19" name="TextBox 18"/>
          <p:cNvSpPr txBox="1"/>
          <p:nvPr/>
        </p:nvSpPr>
        <p:spPr>
          <a:xfrm>
            <a:off x="3864442" y="2601904"/>
            <a:ext cx="4441358" cy="461665"/>
          </a:xfrm>
          <a:prstGeom prst="rect">
            <a:avLst/>
          </a:prstGeom>
          <a:noFill/>
        </p:spPr>
        <p:txBody>
          <a:bodyPr wrap="square" rtlCol="0">
            <a:spAutoFit/>
          </a:bodyPr>
          <a:lstStyle/>
          <a:p>
            <a:r>
              <a:rPr lang="en-GB" sz="2400" b="1" i="1" dirty="0"/>
              <a:t>Radicalised by Social Media</a:t>
            </a:r>
          </a:p>
        </p:txBody>
      </p:sp>
    </p:spTree>
    <p:extLst>
      <p:ext uri="{BB962C8B-B14F-4D97-AF65-F5344CB8AC3E}">
        <p14:creationId xmlns:p14="http://schemas.microsoft.com/office/powerpoint/2010/main" val="35093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1" grpId="0"/>
      <p:bldP spid="12" grpId="0"/>
      <p:bldP spid="13" grpId="0"/>
      <p:bldP spid="14" grpId="0"/>
      <p:bldP spid="15" grpId="0"/>
      <p:bldP spid="16" grpId="0"/>
      <p:bldP spid="17"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Calibri" panose="020F0502020204030204" pitchFamily="34" charset="0"/>
              </a:rPr>
              <a:t>Back In The Day</a:t>
            </a:r>
            <a:r>
              <a:rPr lang="is-IS" b="1" dirty="0">
                <a:latin typeface="Calibri" panose="020F0502020204030204" pitchFamily="34" charset="0"/>
              </a:rPr>
              <a:t>…Same Fears</a:t>
            </a:r>
            <a:endParaRPr lang="en-GB" b="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5792" y="1690688"/>
            <a:ext cx="6096000" cy="4572000"/>
          </a:xfrm>
          <a:prstGeom prst="rect">
            <a:avLst/>
          </a:prstGeom>
        </p:spPr>
      </p:pic>
    </p:spTree>
    <p:extLst>
      <p:ext uri="{BB962C8B-B14F-4D97-AF65-F5344CB8AC3E}">
        <p14:creationId xmlns:p14="http://schemas.microsoft.com/office/powerpoint/2010/main" val="71959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Calibri" panose="020F0502020204030204" pitchFamily="34" charset="0"/>
              </a:rPr>
              <a:t>We have always had predators</a:t>
            </a:r>
            <a:endParaRPr lang="en-GB"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417968"/>
            <a:ext cx="3892826" cy="336522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1449" y="2417968"/>
            <a:ext cx="5052352" cy="3365227"/>
          </a:xfrm>
          <a:prstGeom prst="rect">
            <a:avLst/>
          </a:prstGeom>
        </p:spPr>
      </p:pic>
    </p:spTree>
    <p:extLst>
      <p:ext uri="{BB962C8B-B14F-4D97-AF65-F5344CB8AC3E}">
        <p14:creationId xmlns:p14="http://schemas.microsoft.com/office/powerpoint/2010/main" val="213031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722296" y="199862"/>
            <a:ext cx="10607040" cy="94254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800" b="1" dirty="0">
                <a:latin typeface="+mn-lt"/>
              </a:rPr>
              <a:t>The Grooming Process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5266" y="676275"/>
            <a:ext cx="1005467" cy="892175"/>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00" y="1568450"/>
            <a:ext cx="3855720" cy="3855720"/>
          </a:xfrm>
          <a:prstGeom prst="rect">
            <a:avLst/>
          </a:prstGeom>
        </p:spPr>
      </p:pic>
      <p:sp>
        <p:nvSpPr>
          <p:cNvPr id="3" name="Rectangle 2"/>
          <p:cNvSpPr/>
          <p:nvPr/>
        </p:nvSpPr>
        <p:spPr>
          <a:xfrm>
            <a:off x="2438400" y="5850214"/>
            <a:ext cx="6096000" cy="646331"/>
          </a:xfrm>
          <a:prstGeom prst="rect">
            <a:avLst/>
          </a:prstGeom>
        </p:spPr>
        <p:txBody>
          <a:bodyPr>
            <a:spAutoFit/>
          </a:bodyPr>
          <a:lstStyle/>
          <a:p>
            <a:r>
              <a:rPr lang="en-GB" dirty="0">
                <a:hlinkClick r:id="rId4"/>
              </a:rPr>
              <a:t>https://www.channel4.com/news/children-bombarded-with-sexually-explicit-chat-on-musical-ly-and-live-ly</a:t>
            </a:r>
            <a:r>
              <a:rPr lang="en-GB" dirty="0"/>
              <a:t> </a:t>
            </a:r>
          </a:p>
        </p:txBody>
      </p:sp>
    </p:spTree>
    <p:extLst>
      <p:ext uri="{BB962C8B-B14F-4D97-AF65-F5344CB8AC3E}">
        <p14:creationId xmlns:p14="http://schemas.microsoft.com/office/powerpoint/2010/main" val="1325043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mn-lt"/>
              </a:rPr>
              <a:t>Popular apps for children/young people?</a:t>
            </a:r>
          </a:p>
        </p:txBody>
      </p:sp>
      <p:pic>
        <p:nvPicPr>
          <p:cNvPr id="5" name="Picture 4"/>
          <p:cNvPicPr>
            <a:picLocks noChangeAspect="1"/>
          </p:cNvPicPr>
          <p:nvPr/>
        </p:nvPicPr>
        <p:blipFill>
          <a:blip r:embed="rId2"/>
          <a:stretch>
            <a:fillRect/>
          </a:stretch>
        </p:blipFill>
        <p:spPr>
          <a:xfrm>
            <a:off x="3586593" y="1690688"/>
            <a:ext cx="1534746" cy="1534746"/>
          </a:xfrm>
          <a:prstGeom prst="rect">
            <a:avLst/>
          </a:prstGeom>
        </p:spPr>
      </p:pic>
      <p:pic>
        <p:nvPicPr>
          <p:cNvPr id="10" name="Picture 9"/>
          <p:cNvPicPr>
            <a:picLocks noChangeAspect="1"/>
          </p:cNvPicPr>
          <p:nvPr/>
        </p:nvPicPr>
        <p:blipFill>
          <a:blip r:embed="rId3"/>
          <a:stretch>
            <a:fillRect/>
          </a:stretch>
        </p:blipFill>
        <p:spPr>
          <a:xfrm>
            <a:off x="6481371" y="3732577"/>
            <a:ext cx="1629508" cy="1629508"/>
          </a:xfrm>
          <a:prstGeom prst="rect">
            <a:avLst/>
          </a:prstGeom>
        </p:spPr>
      </p:pic>
      <p:pic>
        <p:nvPicPr>
          <p:cNvPr id="3" name="Picture 2"/>
          <p:cNvPicPr>
            <a:picLocks noChangeAspect="1"/>
          </p:cNvPicPr>
          <p:nvPr/>
        </p:nvPicPr>
        <p:blipFill>
          <a:blip r:embed="rId4"/>
          <a:stretch>
            <a:fillRect/>
          </a:stretch>
        </p:blipFill>
        <p:spPr>
          <a:xfrm>
            <a:off x="6565288" y="1727811"/>
            <a:ext cx="1460500" cy="1460500"/>
          </a:xfrm>
          <a:prstGeom prst="rect">
            <a:avLst/>
          </a:prstGeom>
        </p:spPr>
      </p:pic>
      <p:pic>
        <p:nvPicPr>
          <p:cNvPr id="6" name="Picture 5"/>
          <p:cNvPicPr>
            <a:picLocks noChangeAspect="1"/>
          </p:cNvPicPr>
          <p:nvPr/>
        </p:nvPicPr>
        <p:blipFill>
          <a:blip r:embed="rId5"/>
          <a:stretch>
            <a:fillRect/>
          </a:stretch>
        </p:blipFill>
        <p:spPr>
          <a:xfrm>
            <a:off x="9000943" y="3458428"/>
            <a:ext cx="2177805" cy="2177805"/>
          </a:xfrm>
          <a:prstGeom prst="rect">
            <a:avLst/>
          </a:prstGeom>
        </p:spPr>
      </p:pic>
      <p:pic>
        <p:nvPicPr>
          <p:cNvPr id="8" name="Picture 7"/>
          <p:cNvPicPr>
            <a:picLocks noChangeAspect="1"/>
          </p:cNvPicPr>
          <p:nvPr/>
        </p:nvPicPr>
        <p:blipFill>
          <a:blip r:embed="rId6"/>
          <a:stretch>
            <a:fillRect/>
          </a:stretch>
        </p:blipFill>
        <p:spPr>
          <a:xfrm>
            <a:off x="751660" y="1533998"/>
            <a:ext cx="1654313" cy="1654313"/>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58627" y="3790246"/>
            <a:ext cx="1514168" cy="1514168"/>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4600" y="3784784"/>
            <a:ext cx="1508432" cy="1535584"/>
          </a:xfrm>
          <a:prstGeom prst="rect">
            <a:avLst/>
          </a:prstGeom>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300075" y="1707923"/>
            <a:ext cx="1500276" cy="1500276"/>
          </a:xfrm>
          <a:prstGeom prst="rect">
            <a:avLst/>
          </a:prstGeom>
        </p:spPr>
      </p:pic>
    </p:spTree>
    <p:extLst>
      <p:ext uri="{BB962C8B-B14F-4D97-AF65-F5344CB8AC3E}">
        <p14:creationId xmlns:p14="http://schemas.microsoft.com/office/powerpoint/2010/main" val="20508640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425" y="596348"/>
            <a:ext cx="7686261" cy="5764696"/>
          </a:xfrm>
          <a:prstGeom prst="rect">
            <a:avLst/>
          </a:prstGeom>
        </p:spPr>
      </p:pic>
    </p:spTree>
    <p:extLst>
      <p:ext uri="{BB962C8B-B14F-4D97-AF65-F5344CB8AC3E}">
        <p14:creationId xmlns:p14="http://schemas.microsoft.com/office/powerpoint/2010/main" val="385051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Useful Sites</a:t>
            </a:r>
          </a:p>
        </p:txBody>
      </p:sp>
      <p:sp>
        <p:nvSpPr>
          <p:cNvPr id="6" name="TextBox 5"/>
          <p:cNvSpPr txBox="1"/>
          <p:nvPr/>
        </p:nvSpPr>
        <p:spPr>
          <a:xfrm>
            <a:off x="441960" y="1555959"/>
            <a:ext cx="8641080" cy="584775"/>
          </a:xfrm>
          <a:prstGeom prst="rect">
            <a:avLst/>
          </a:prstGeom>
          <a:noFill/>
        </p:spPr>
        <p:txBody>
          <a:bodyPr wrap="square" rtlCol="0">
            <a:spAutoFit/>
          </a:bodyPr>
          <a:lstStyle/>
          <a:p>
            <a:r>
              <a:rPr lang="en-US" sz="3200" dirty="0"/>
              <a:t>CEOP (TUK): https://</a:t>
            </a:r>
            <a:r>
              <a:rPr lang="en-US" sz="3200" dirty="0" err="1"/>
              <a:t>www.thinkuknow.co.uk</a:t>
            </a:r>
            <a:r>
              <a:rPr lang="en-US" sz="3200" dirty="0"/>
              <a:t>/</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2500" y="4572073"/>
            <a:ext cx="2057400" cy="2057400"/>
          </a:xfrm>
          <a:prstGeom prst="rect">
            <a:avLst/>
          </a:prstGeom>
        </p:spPr>
      </p:pic>
      <p:sp>
        <p:nvSpPr>
          <p:cNvPr id="10" name="TextBox 9"/>
          <p:cNvSpPr txBox="1"/>
          <p:nvPr/>
        </p:nvSpPr>
        <p:spPr>
          <a:xfrm>
            <a:off x="441960" y="2685614"/>
            <a:ext cx="9951720" cy="584775"/>
          </a:xfrm>
          <a:prstGeom prst="rect">
            <a:avLst/>
          </a:prstGeom>
          <a:noFill/>
        </p:spPr>
        <p:txBody>
          <a:bodyPr wrap="square" rtlCol="0">
            <a:spAutoFit/>
          </a:bodyPr>
          <a:lstStyle/>
          <a:p>
            <a:r>
              <a:rPr lang="en-US" sz="3200" dirty="0"/>
              <a:t>Internet Matters: https://</a:t>
            </a:r>
            <a:r>
              <a:rPr lang="en-US" sz="3200" dirty="0" err="1"/>
              <a:t>www.internetmatters.org</a:t>
            </a:r>
            <a:r>
              <a:rPr lang="en-US" sz="3200" dirty="0"/>
              <a:t>/</a:t>
            </a:r>
          </a:p>
        </p:txBody>
      </p:sp>
      <p:sp>
        <p:nvSpPr>
          <p:cNvPr id="12" name="TextBox 11"/>
          <p:cNvSpPr txBox="1"/>
          <p:nvPr/>
        </p:nvSpPr>
        <p:spPr>
          <a:xfrm>
            <a:off x="441960" y="3815269"/>
            <a:ext cx="11414760" cy="584775"/>
          </a:xfrm>
          <a:prstGeom prst="rect">
            <a:avLst/>
          </a:prstGeom>
          <a:noFill/>
        </p:spPr>
        <p:txBody>
          <a:bodyPr wrap="square" rtlCol="0">
            <a:spAutoFit/>
          </a:bodyPr>
          <a:lstStyle/>
          <a:p>
            <a:r>
              <a:rPr lang="en-US" sz="3200" dirty="0"/>
              <a:t>Common Sense Media (US): https://</a:t>
            </a:r>
            <a:r>
              <a:rPr lang="en-US" sz="3200" dirty="0" err="1"/>
              <a:t>www.commonsensemedia.org</a:t>
            </a:r>
            <a:r>
              <a:rPr lang="en-US" sz="3200" dirty="0"/>
              <a:t>/</a:t>
            </a:r>
          </a:p>
        </p:txBody>
      </p:sp>
    </p:spTree>
    <p:extLst>
      <p:ext uri="{BB962C8B-B14F-4D97-AF65-F5344CB8AC3E}">
        <p14:creationId xmlns:p14="http://schemas.microsoft.com/office/powerpoint/2010/main" val="1391506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106" y="178905"/>
            <a:ext cx="10607040" cy="1511784"/>
          </a:xfrm>
        </p:spPr>
        <p:txBody>
          <a:bodyPr/>
          <a:lstStyle/>
          <a:p>
            <a:r>
              <a:rPr lang="en-GB" b="1" dirty="0">
                <a:latin typeface="+mn-lt"/>
              </a:rPr>
              <a:t>But, was the internet made for children?</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8326" y="1690689"/>
            <a:ext cx="3022600" cy="4270022"/>
          </a:xfrm>
          <a:prstGeom prst="rect">
            <a:avLst/>
          </a:prstGeom>
        </p:spPr>
      </p:pic>
    </p:spTree>
    <p:extLst>
      <p:ext uri="{BB962C8B-B14F-4D97-AF65-F5344CB8AC3E}">
        <p14:creationId xmlns:p14="http://schemas.microsoft.com/office/powerpoint/2010/main" val="179598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latin typeface="+mn-lt"/>
              </a:rPr>
              <a:t>Youth Produced Sexual Imagery</a:t>
            </a:r>
          </a:p>
        </p:txBody>
      </p:sp>
      <p:sp>
        <p:nvSpPr>
          <p:cNvPr id="3" name="Subtitle 2"/>
          <p:cNvSpPr>
            <a:spLocks noGrp="1"/>
          </p:cNvSpPr>
          <p:nvPr>
            <p:ph type="subTitle" idx="1"/>
          </p:nvPr>
        </p:nvSpPr>
        <p:spPr/>
        <p:txBody>
          <a:bodyPr/>
          <a:lstStyle/>
          <a:p>
            <a:r>
              <a:rPr lang="en-GB" b="1" dirty="0"/>
              <a:t>Spring Vale Primary School </a:t>
            </a:r>
          </a:p>
          <a:p>
            <a:endParaRPr lang="en-GB" dirty="0"/>
          </a:p>
        </p:txBody>
      </p:sp>
    </p:spTree>
    <p:extLst>
      <p:ext uri="{BB962C8B-B14F-4D97-AF65-F5344CB8AC3E}">
        <p14:creationId xmlns:p14="http://schemas.microsoft.com/office/powerpoint/2010/main" val="4968776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13657" y="272775"/>
            <a:ext cx="10607040" cy="85941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800" b="1" dirty="0">
                <a:latin typeface="+mn-lt"/>
              </a:rPr>
              <a:t>Defining ‘Sexting’</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0238" y="1690688"/>
            <a:ext cx="1677219" cy="1774248"/>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1370" y="4105613"/>
            <a:ext cx="2156087" cy="2156087"/>
          </a:xfrm>
          <a:prstGeom prst="rect">
            <a:avLst/>
          </a:prstGeom>
        </p:spPr>
      </p:pic>
      <p:sp>
        <p:nvSpPr>
          <p:cNvPr id="14" name="TextBox 13"/>
          <p:cNvSpPr txBox="1"/>
          <p:nvPr/>
        </p:nvSpPr>
        <p:spPr>
          <a:xfrm>
            <a:off x="3686191" y="4692040"/>
            <a:ext cx="5302166" cy="1569660"/>
          </a:xfrm>
          <a:prstGeom prst="rect">
            <a:avLst/>
          </a:prstGeom>
          <a:noFill/>
        </p:spPr>
        <p:txBody>
          <a:bodyPr wrap="square" rtlCol="0">
            <a:spAutoFit/>
          </a:bodyPr>
          <a:lstStyle/>
          <a:p>
            <a:r>
              <a:rPr lang="en-GB" sz="2400" dirty="0"/>
              <a:t>”Sending or posting sexually suggestive images, including nude or semi-nude photographs, via mobiles or the internet” </a:t>
            </a:r>
          </a:p>
        </p:txBody>
      </p:sp>
      <p:sp>
        <p:nvSpPr>
          <p:cNvPr id="15" name="TextBox 14"/>
          <p:cNvSpPr txBox="1"/>
          <p:nvPr/>
        </p:nvSpPr>
        <p:spPr>
          <a:xfrm>
            <a:off x="3916413" y="1792982"/>
            <a:ext cx="5302166" cy="830997"/>
          </a:xfrm>
          <a:prstGeom prst="rect">
            <a:avLst/>
          </a:prstGeom>
          <a:noFill/>
        </p:spPr>
        <p:txBody>
          <a:bodyPr wrap="square" rtlCol="0">
            <a:spAutoFit/>
          </a:bodyPr>
          <a:lstStyle/>
          <a:p>
            <a:r>
              <a:rPr lang="en-GB" sz="2400" dirty="0"/>
              <a:t>”Writing and sharing explicit messages or images with people they know” </a:t>
            </a:r>
          </a:p>
        </p:txBody>
      </p:sp>
    </p:spTree>
    <p:extLst>
      <p:ext uri="{BB962C8B-B14F-4D97-AF65-F5344CB8AC3E}">
        <p14:creationId xmlns:p14="http://schemas.microsoft.com/office/powerpoint/2010/main" val="151159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mn-lt"/>
              </a:rPr>
              <a:t>Sexting - Why?</a:t>
            </a:r>
          </a:p>
        </p:txBody>
      </p:sp>
      <p:sp>
        <p:nvSpPr>
          <p:cNvPr id="3" name="Content Placeholder 2"/>
          <p:cNvSpPr>
            <a:spLocks noGrp="1"/>
          </p:cNvSpPr>
          <p:nvPr>
            <p:ph idx="1"/>
          </p:nvPr>
        </p:nvSpPr>
        <p:spPr/>
        <p:txBody>
          <a:bodyPr/>
          <a:lstStyle/>
          <a:p>
            <a:r>
              <a:rPr lang="en-US" dirty="0"/>
              <a:t>joining in because they think that ‘everyone is doing it’</a:t>
            </a:r>
          </a:p>
          <a:p>
            <a:r>
              <a:rPr lang="en-US" dirty="0"/>
              <a:t>boosting their self-esteem</a:t>
            </a:r>
          </a:p>
          <a:p>
            <a:r>
              <a:rPr lang="en-US" dirty="0"/>
              <a:t>flirting with others and testing their sexual identity</a:t>
            </a:r>
          </a:p>
          <a:p>
            <a:r>
              <a:rPr lang="en-US" dirty="0"/>
              <a:t>exploring their sexual feelings</a:t>
            </a:r>
          </a:p>
          <a:p>
            <a:r>
              <a:rPr lang="en-US" dirty="0"/>
              <a:t>to get attention and connect with new people on social media</a:t>
            </a:r>
          </a:p>
          <a:p>
            <a:r>
              <a:rPr lang="en-US" dirty="0"/>
              <a:t>they may find it difficult to say no if somebody asks them for an explicit image, especially if the person asking is persistent</a:t>
            </a:r>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97592" y="383149"/>
            <a:ext cx="1421118" cy="1421118"/>
          </a:xfrm>
          <a:prstGeom prst="rect">
            <a:avLst/>
          </a:prstGeom>
        </p:spPr>
      </p:pic>
    </p:spTree>
    <p:extLst>
      <p:ext uri="{BB962C8B-B14F-4D97-AF65-F5344CB8AC3E}">
        <p14:creationId xmlns:p14="http://schemas.microsoft.com/office/powerpoint/2010/main" val="1468123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722296" y="199862"/>
            <a:ext cx="10607040" cy="94254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800" b="1" dirty="0">
                <a:latin typeface="+mn-lt"/>
              </a:rPr>
              <a:t>Ages Getting Lower</a:t>
            </a:r>
          </a:p>
        </p:txBody>
      </p:sp>
      <p:pic>
        <p:nvPicPr>
          <p:cNvPr id="10" name="Picture 9"/>
          <p:cNvPicPr>
            <a:picLocks noChangeAspect="1"/>
          </p:cNvPicPr>
          <p:nvPr/>
        </p:nvPicPr>
        <p:blipFill>
          <a:blip r:embed="rId2"/>
          <a:stretch>
            <a:fillRect/>
          </a:stretch>
        </p:blipFill>
        <p:spPr>
          <a:xfrm>
            <a:off x="621030" y="1690689"/>
            <a:ext cx="4906221" cy="1850390"/>
          </a:xfrm>
          <a:prstGeom prst="rect">
            <a:avLst/>
          </a:prstGeom>
        </p:spPr>
      </p:pic>
      <p:pic>
        <p:nvPicPr>
          <p:cNvPr id="11" name="Picture 10"/>
          <p:cNvPicPr>
            <a:picLocks noChangeAspect="1"/>
          </p:cNvPicPr>
          <p:nvPr/>
        </p:nvPicPr>
        <p:blipFill>
          <a:blip r:embed="rId3"/>
          <a:stretch>
            <a:fillRect/>
          </a:stretch>
        </p:blipFill>
        <p:spPr>
          <a:xfrm>
            <a:off x="5903065" y="1690689"/>
            <a:ext cx="5166360" cy="2011680"/>
          </a:xfrm>
          <a:prstGeom prst="rect">
            <a:avLst/>
          </a:prstGeom>
        </p:spPr>
      </p:pic>
      <p:pic>
        <p:nvPicPr>
          <p:cNvPr id="12" name="Picture 11"/>
          <p:cNvPicPr>
            <a:picLocks noChangeAspect="1"/>
          </p:cNvPicPr>
          <p:nvPr/>
        </p:nvPicPr>
        <p:blipFill>
          <a:blip r:embed="rId4"/>
          <a:stretch>
            <a:fillRect/>
          </a:stretch>
        </p:blipFill>
        <p:spPr>
          <a:xfrm>
            <a:off x="3074140" y="3773973"/>
            <a:ext cx="3367657" cy="2880360"/>
          </a:xfrm>
          <a:prstGeom prst="rect">
            <a:avLst/>
          </a:prstGeom>
        </p:spPr>
      </p:pic>
    </p:spTree>
    <p:extLst>
      <p:ext uri="{BB962C8B-B14F-4D97-AF65-F5344CB8AC3E}">
        <p14:creationId xmlns:p14="http://schemas.microsoft.com/office/powerpoint/2010/main" val="9896977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39436" y="348154"/>
            <a:ext cx="10607040" cy="95039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800" b="1" dirty="0">
                <a:latin typeface="Calibri" panose="020F0502020204030204" pitchFamily="34" charset="0"/>
              </a:rPr>
              <a:t>The Sexual Offences Act (2003)</a:t>
            </a:r>
            <a:endParaRPr lang="en-GB" sz="4800" b="1" dirty="0"/>
          </a:p>
        </p:txBody>
      </p:sp>
      <p:sp>
        <p:nvSpPr>
          <p:cNvPr id="8" name="Rectangle 7"/>
          <p:cNvSpPr/>
          <p:nvPr/>
        </p:nvSpPr>
        <p:spPr>
          <a:xfrm>
            <a:off x="572192" y="2146543"/>
            <a:ext cx="5585460" cy="3477875"/>
          </a:xfrm>
          <a:prstGeom prst="rect">
            <a:avLst/>
          </a:prstGeom>
        </p:spPr>
        <p:txBody>
          <a:bodyPr wrap="square">
            <a:spAutoFit/>
          </a:bodyPr>
          <a:lstStyle/>
          <a:p>
            <a:r>
              <a:rPr lang="en-US" sz="4400" b="0" i="0" dirty="0">
                <a:solidFill>
                  <a:srgbClr val="333333"/>
                </a:solidFill>
                <a:effectLst/>
              </a:rPr>
              <a:t>Illegal to create, share and possess any ‘indecent’ </a:t>
            </a:r>
            <a:r>
              <a:rPr lang="en-US" sz="4400" dirty="0">
                <a:solidFill>
                  <a:srgbClr val="333333"/>
                </a:solidFill>
              </a:rPr>
              <a:t>image</a:t>
            </a:r>
            <a:r>
              <a:rPr lang="en-US" sz="4400" b="0" i="0" dirty="0">
                <a:solidFill>
                  <a:srgbClr val="333333"/>
                </a:solidFill>
                <a:effectLst/>
              </a:rPr>
              <a:t> of anyone under the age of 18.</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64341" y="2481337"/>
            <a:ext cx="3608201" cy="3143081"/>
          </a:xfrm>
          <a:prstGeom prst="rect">
            <a:avLst/>
          </a:prstGeom>
        </p:spPr>
      </p:pic>
    </p:spTree>
    <p:extLst>
      <p:ext uri="{BB962C8B-B14F-4D97-AF65-F5344CB8AC3E}">
        <p14:creationId xmlns:p14="http://schemas.microsoft.com/office/powerpoint/2010/main" val="18863535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3135" y="1686479"/>
            <a:ext cx="4269267" cy="3459679"/>
          </a:xfrm>
          <a:prstGeom prst="rect">
            <a:avLst/>
          </a:prstGeom>
        </p:spPr>
      </p:pic>
      <p:sp>
        <p:nvSpPr>
          <p:cNvPr id="15" name="TextBox 14"/>
          <p:cNvSpPr txBox="1"/>
          <p:nvPr/>
        </p:nvSpPr>
        <p:spPr>
          <a:xfrm>
            <a:off x="6166883" y="2300461"/>
            <a:ext cx="4976037" cy="2862322"/>
          </a:xfrm>
          <a:prstGeom prst="rect">
            <a:avLst/>
          </a:prstGeom>
          <a:noFill/>
        </p:spPr>
        <p:txBody>
          <a:bodyPr wrap="square" rtlCol="0">
            <a:spAutoFit/>
          </a:bodyPr>
          <a:lstStyle/>
          <a:p>
            <a:r>
              <a:rPr lang="en-GB" sz="3600" b="1" dirty="0"/>
              <a:t>Guidance document and should be used in conjunction with ‘Keeping Children Safe In Education’ (2016)</a:t>
            </a:r>
          </a:p>
        </p:txBody>
      </p:sp>
    </p:spTree>
    <p:extLst>
      <p:ext uri="{BB962C8B-B14F-4D97-AF65-F5344CB8AC3E}">
        <p14:creationId xmlns:p14="http://schemas.microsoft.com/office/powerpoint/2010/main" val="10966514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latin typeface="+mn-lt"/>
              </a:rPr>
              <a:t>Cyberbullying</a:t>
            </a:r>
          </a:p>
        </p:txBody>
      </p:sp>
      <p:sp>
        <p:nvSpPr>
          <p:cNvPr id="3" name="Subtitle 2"/>
          <p:cNvSpPr>
            <a:spLocks noGrp="1"/>
          </p:cNvSpPr>
          <p:nvPr>
            <p:ph type="subTitle" idx="1"/>
          </p:nvPr>
        </p:nvSpPr>
        <p:spPr/>
        <p:txBody>
          <a:bodyPr/>
          <a:lstStyle/>
          <a:p>
            <a:r>
              <a:rPr lang="en-GB" b="1" dirty="0"/>
              <a:t>Spring Vale Primary School </a:t>
            </a:r>
          </a:p>
          <a:p>
            <a:endParaRPr lang="en-GB" dirty="0"/>
          </a:p>
        </p:txBody>
      </p:sp>
    </p:spTree>
    <p:extLst>
      <p:ext uri="{BB962C8B-B14F-4D97-AF65-F5344CB8AC3E}">
        <p14:creationId xmlns:p14="http://schemas.microsoft.com/office/powerpoint/2010/main" val="3367382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mn-lt"/>
              </a:rPr>
              <a:t>Online Bullying - Definition</a:t>
            </a:r>
          </a:p>
        </p:txBody>
      </p:sp>
      <p:sp>
        <p:nvSpPr>
          <p:cNvPr id="4" name="Rectangle 1"/>
          <p:cNvSpPr>
            <a:spLocks noChangeArrowheads="1"/>
          </p:cNvSpPr>
          <p:nvPr/>
        </p:nvSpPr>
        <p:spPr bwMode="auto">
          <a:xfrm>
            <a:off x="611188" y="1773238"/>
            <a:ext cx="7993062"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70000"/>
              <a:buFont typeface="Wingdings" panose="05000000000000000000" pitchFamily="2" charset="2"/>
              <a:buChar char="§"/>
              <a:defRPr sz="3200">
                <a:solidFill>
                  <a:schemeClr val="tx1"/>
                </a:solidFill>
                <a:latin typeface="Arial Narrow" pitchFamily="4" charset="0"/>
                <a:ea typeface="ＭＳ Ｐゴシック" pitchFamily="4" charset="-128"/>
              </a:defRPr>
            </a:lvl1pPr>
            <a:lvl2pPr marL="742950" indent="-285750">
              <a:spcBef>
                <a:spcPct val="20000"/>
              </a:spcBef>
              <a:buFont typeface="Times" panose="02020603050405020304" pitchFamily="18" charset="0"/>
              <a:buChar char="•"/>
              <a:defRPr sz="2800">
                <a:solidFill>
                  <a:schemeClr val="tx1"/>
                </a:solidFill>
                <a:latin typeface="Arial Narrow" pitchFamily="4" charset="0"/>
                <a:ea typeface="ＭＳ Ｐゴシック" pitchFamily="4" charset="-128"/>
              </a:defRPr>
            </a:lvl2pPr>
            <a:lvl3pPr marL="1143000" indent="-228600">
              <a:spcBef>
                <a:spcPct val="20000"/>
              </a:spcBef>
              <a:buChar char="•"/>
              <a:defRPr sz="2400">
                <a:solidFill>
                  <a:schemeClr val="tx1"/>
                </a:solidFill>
                <a:latin typeface="Arial Narrow" pitchFamily="4" charset="0"/>
                <a:ea typeface="ＭＳ Ｐゴシック" pitchFamily="4" charset="-128"/>
              </a:defRPr>
            </a:lvl3pPr>
            <a:lvl4pPr marL="1600200" indent="-228600">
              <a:spcBef>
                <a:spcPct val="20000"/>
              </a:spcBef>
              <a:buChar char="–"/>
              <a:defRPr sz="2000">
                <a:solidFill>
                  <a:schemeClr val="tx1"/>
                </a:solidFill>
                <a:latin typeface="Arial Narrow" pitchFamily="4" charset="0"/>
                <a:ea typeface="ＭＳ Ｐゴシック" pitchFamily="4" charset="-128"/>
              </a:defRPr>
            </a:lvl4pPr>
            <a:lvl5pPr marL="2057400" indent="-228600">
              <a:spcBef>
                <a:spcPct val="20000"/>
              </a:spcBef>
              <a:buChar char="»"/>
              <a:defRPr sz="2000">
                <a:solidFill>
                  <a:schemeClr val="tx1"/>
                </a:solidFill>
                <a:latin typeface="Arial Narrow" pitchFamily="4" charset="0"/>
                <a:ea typeface="ＭＳ Ｐゴシック" pitchFamily="4" charset="-128"/>
              </a:defRPr>
            </a:lvl5pPr>
            <a:lvl6pPr marL="2514600" indent="-228600" eaLnBrk="0" fontAlgn="base" hangingPunct="0">
              <a:spcBef>
                <a:spcPct val="20000"/>
              </a:spcBef>
              <a:spcAft>
                <a:spcPct val="0"/>
              </a:spcAft>
              <a:buChar char="»"/>
              <a:defRPr sz="2000">
                <a:solidFill>
                  <a:schemeClr val="tx1"/>
                </a:solidFill>
                <a:latin typeface="Arial Narrow" pitchFamily="4" charset="0"/>
                <a:ea typeface="ＭＳ Ｐゴシック" pitchFamily="4" charset="-128"/>
              </a:defRPr>
            </a:lvl6pPr>
            <a:lvl7pPr marL="2971800" indent="-228600" eaLnBrk="0" fontAlgn="base" hangingPunct="0">
              <a:spcBef>
                <a:spcPct val="20000"/>
              </a:spcBef>
              <a:spcAft>
                <a:spcPct val="0"/>
              </a:spcAft>
              <a:buChar char="»"/>
              <a:defRPr sz="2000">
                <a:solidFill>
                  <a:schemeClr val="tx1"/>
                </a:solidFill>
                <a:latin typeface="Arial Narrow" pitchFamily="4" charset="0"/>
                <a:ea typeface="ＭＳ Ｐゴシック" pitchFamily="4" charset="-128"/>
              </a:defRPr>
            </a:lvl7pPr>
            <a:lvl8pPr marL="3429000" indent="-228600" eaLnBrk="0" fontAlgn="base" hangingPunct="0">
              <a:spcBef>
                <a:spcPct val="20000"/>
              </a:spcBef>
              <a:spcAft>
                <a:spcPct val="0"/>
              </a:spcAft>
              <a:buChar char="»"/>
              <a:defRPr sz="2000">
                <a:solidFill>
                  <a:schemeClr val="tx1"/>
                </a:solidFill>
                <a:latin typeface="Arial Narrow" pitchFamily="4" charset="0"/>
                <a:ea typeface="ＭＳ Ｐゴシック" pitchFamily="4" charset="-128"/>
              </a:defRPr>
            </a:lvl8pPr>
            <a:lvl9pPr marL="3886200" indent="-228600" eaLnBrk="0" fontAlgn="base" hangingPunct="0">
              <a:spcBef>
                <a:spcPct val="20000"/>
              </a:spcBef>
              <a:spcAft>
                <a:spcPct val="0"/>
              </a:spcAft>
              <a:buChar char="»"/>
              <a:defRPr sz="2000">
                <a:solidFill>
                  <a:schemeClr val="tx1"/>
                </a:solidFill>
                <a:latin typeface="Arial Narrow" pitchFamily="4" charset="0"/>
                <a:ea typeface="ＭＳ Ｐゴシック" pitchFamily="4" charset="-128"/>
              </a:defRPr>
            </a:lvl9pPr>
          </a:lstStyle>
          <a:p>
            <a:pPr eaLnBrk="1" hangingPunct="1">
              <a:spcBef>
                <a:spcPct val="0"/>
              </a:spcBef>
              <a:buSzTx/>
              <a:buFontTx/>
              <a:buNone/>
            </a:pPr>
            <a:r>
              <a:rPr lang="en-GB" altLang="en-US" sz="2800" i="1" dirty="0">
                <a:latin typeface="Arial" panose="020B0604020202020204" pitchFamily="34" charset="0"/>
              </a:rPr>
              <a:t>“Cyberbullying is bullying that takes place using electronic technology. Electronic technology includes devices and equipment such as cell phones, computers, and tablets as well as communication tools including social media sites, text messages, chat, and websites.”</a:t>
            </a:r>
          </a:p>
        </p:txBody>
      </p:sp>
    </p:spTree>
    <p:extLst>
      <p:ext uri="{BB962C8B-B14F-4D97-AF65-F5344CB8AC3E}">
        <p14:creationId xmlns:p14="http://schemas.microsoft.com/office/powerpoint/2010/main" val="1701074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mn-lt"/>
              </a:rPr>
              <a:t>Terms</a:t>
            </a:r>
          </a:p>
        </p:txBody>
      </p:sp>
      <p:sp>
        <p:nvSpPr>
          <p:cNvPr id="11" name="TextBox 10"/>
          <p:cNvSpPr txBox="1"/>
          <p:nvPr/>
        </p:nvSpPr>
        <p:spPr>
          <a:xfrm>
            <a:off x="1542411" y="1759995"/>
            <a:ext cx="2232248" cy="523220"/>
          </a:xfrm>
          <a:prstGeom prst="rect">
            <a:avLst/>
          </a:prstGeom>
          <a:noFill/>
        </p:spPr>
        <p:txBody>
          <a:bodyPr wrap="square" rtlCol="0">
            <a:spAutoFit/>
          </a:bodyPr>
          <a:lstStyle/>
          <a:p>
            <a:r>
              <a:rPr lang="en-GB" sz="2800" b="1" dirty="0"/>
              <a:t>Slut shaming</a:t>
            </a:r>
          </a:p>
        </p:txBody>
      </p:sp>
      <p:sp>
        <p:nvSpPr>
          <p:cNvPr id="12" name="TextBox 11"/>
          <p:cNvSpPr txBox="1"/>
          <p:nvPr/>
        </p:nvSpPr>
        <p:spPr>
          <a:xfrm>
            <a:off x="7204241" y="5090834"/>
            <a:ext cx="2400833" cy="523220"/>
          </a:xfrm>
          <a:prstGeom prst="rect">
            <a:avLst/>
          </a:prstGeom>
          <a:noFill/>
        </p:spPr>
        <p:txBody>
          <a:bodyPr wrap="square" rtlCol="0">
            <a:spAutoFit/>
          </a:bodyPr>
          <a:lstStyle/>
          <a:p>
            <a:r>
              <a:rPr lang="en-GB" sz="2800" b="1" dirty="0"/>
              <a:t>Catfishing</a:t>
            </a:r>
          </a:p>
        </p:txBody>
      </p:sp>
      <p:sp>
        <p:nvSpPr>
          <p:cNvPr id="13" name="TextBox 12"/>
          <p:cNvSpPr txBox="1"/>
          <p:nvPr/>
        </p:nvSpPr>
        <p:spPr>
          <a:xfrm>
            <a:off x="1794997" y="2965734"/>
            <a:ext cx="2303140" cy="523220"/>
          </a:xfrm>
          <a:prstGeom prst="rect">
            <a:avLst/>
          </a:prstGeom>
          <a:noFill/>
        </p:spPr>
        <p:txBody>
          <a:bodyPr wrap="square" rtlCol="0">
            <a:spAutoFit/>
          </a:bodyPr>
          <a:lstStyle/>
          <a:p>
            <a:r>
              <a:rPr lang="en-GB" sz="2800" b="1" dirty="0"/>
              <a:t>Baited Out</a:t>
            </a:r>
          </a:p>
        </p:txBody>
      </p:sp>
      <p:sp>
        <p:nvSpPr>
          <p:cNvPr id="14" name="TextBox 13"/>
          <p:cNvSpPr txBox="1"/>
          <p:nvPr/>
        </p:nvSpPr>
        <p:spPr>
          <a:xfrm>
            <a:off x="4962828" y="2704667"/>
            <a:ext cx="1656184" cy="523220"/>
          </a:xfrm>
          <a:prstGeom prst="rect">
            <a:avLst/>
          </a:prstGeom>
          <a:noFill/>
        </p:spPr>
        <p:txBody>
          <a:bodyPr wrap="square" rtlCol="0">
            <a:spAutoFit/>
          </a:bodyPr>
          <a:lstStyle/>
          <a:p>
            <a:r>
              <a:rPr lang="en-GB" sz="2800" b="1" dirty="0"/>
              <a:t>Troll Bait</a:t>
            </a:r>
          </a:p>
        </p:txBody>
      </p:sp>
      <p:sp>
        <p:nvSpPr>
          <p:cNvPr id="15" name="TextBox 14"/>
          <p:cNvSpPr txBox="1"/>
          <p:nvPr/>
        </p:nvSpPr>
        <p:spPr>
          <a:xfrm>
            <a:off x="1334879" y="3859577"/>
            <a:ext cx="3296499" cy="523220"/>
          </a:xfrm>
          <a:prstGeom prst="rect">
            <a:avLst/>
          </a:prstGeom>
          <a:noFill/>
        </p:spPr>
        <p:txBody>
          <a:bodyPr wrap="square" rtlCol="0">
            <a:spAutoFit/>
          </a:bodyPr>
          <a:lstStyle/>
          <a:p>
            <a:r>
              <a:rPr lang="en-GB" sz="2800" b="1"/>
              <a:t>Internet Tough Guy</a:t>
            </a:r>
          </a:p>
        </p:txBody>
      </p:sp>
      <p:sp>
        <p:nvSpPr>
          <p:cNvPr id="16" name="TextBox 15"/>
          <p:cNvSpPr txBox="1"/>
          <p:nvPr/>
        </p:nvSpPr>
        <p:spPr>
          <a:xfrm>
            <a:off x="4890782" y="1582165"/>
            <a:ext cx="1987096" cy="954107"/>
          </a:xfrm>
          <a:prstGeom prst="rect">
            <a:avLst/>
          </a:prstGeom>
          <a:noFill/>
        </p:spPr>
        <p:txBody>
          <a:bodyPr wrap="square" rtlCol="0">
            <a:spAutoFit/>
          </a:bodyPr>
          <a:lstStyle/>
          <a:p>
            <a:r>
              <a:rPr lang="en-GB" sz="2800" b="1" dirty="0"/>
              <a:t>Keyboard Warrior</a:t>
            </a:r>
          </a:p>
        </p:txBody>
      </p:sp>
      <p:sp>
        <p:nvSpPr>
          <p:cNvPr id="17" name="TextBox 16"/>
          <p:cNvSpPr txBox="1"/>
          <p:nvPr/>
        </p:nvSpPr>
        <p:spPr>
          <a:xfrm>
            <a:off x="5981536" y="4017036"/>
            <a:ext cx="2685385" cy="523220"/>
          </a:xfrm>
          <a:prstGeom prst="rect">
            <a:avLst/>
          </a:prstGeom>
          <a:noFill/>
        </p:spPr>
        <p:txBody>
          <a:bodyPr wrap="square" rtlCol="0">
            <a:spAutoFit/>
          </a:bodyPr>
          <a:lstStyle/>
          <a:p>
            <a:r>
              <a:rPr lang="en-US" sz="2800" b="1" dirty="0" err="1"/>
              <a:t>Cyberbullicide</a:t>
            </a:r>
            <a:endParaRPr lang="en-GB" sz="2800" b="1" dirty="0"/>
          </a:p>
        </p:txBody>
      </p:sp>
      <p:sp>
        <p:nvSpPr>
          <p:cNvPr id="18" name="TextBox 17"/>
          <p:cNvSpPr txBox="1"/>
          <p:nvPr/>
        </p:nvSpPr>
        <p:spPr>
          <a:xfrm>
            <a:off x="3892677" y="5802441"/>
            <a:ext cx="2243137" cy="523220"/>
          </a:xfrm>
          <a:prstGeom prst="rect">
            <a:avLst/>
          </a:prstGeom>
          <a:noFill/>
        </p:spPr>
        <p:txBody>
          <a:bodyPr wrap="square" rtlCol="0">
            <a:spAutoFit/>
          </a:bodyPr>
          <a:lstStyle/>
          <a:p>
            <a:r>
              <a:rPr lang="en-GB" sz="2800" b="1" dirty="0"/>
              <a:t>Flaming</a:t>
            </a:r>
          </a:p>
        </p:txBody>
      </p:sp>
      <p:sp>
        <p:nvSpPr>
          <p:cNvPr id="19" name="TextBox 18"/>
          <p:cNvSpPr txBox="1"/>
          <p:nvPr/>
        </p:nvSpPr>
        <p:spPr>
          <a:xfrm>
            <a:off x="8592163" y="2875054"/>
            <a:ext cx="1912730" cy="523220"/>
          </a:xfrm>
          <a:prstGeom prst="rect">
            <a:avLst/>
          </a:prstGeom>
          <a:noFill/>
        </p:spPr>
        <p:txBody>
          <a:bodyPr wrap="square" rtlCol="0">
            <a:spAutoFit/>
          </a:bodyPr>
          <a:lstStyle/>
          <a:p>
            <a:r>
              <a:rPr lang="en-GB" sz="2800" b="1" dirty="0"/>
              <a:t>Whispers</a:t>
            </a:r>
          </a:p>
        </p:txBody>
      </p:sp>
      <p:sp>
        <p:nvSpPr>
          <p:cNvPr id="20" name="TextBox 19"/>
          <p:cNvSpPr txBox="1"/>
          <p:nvPr/>
        </p:nvSpPr>
        <p:spPr>
          <a:xfrm>
            <a:off x="7519075" y="1534386"/>
            <a:ext cx="1656184" cy="523220"/>
          </a:xfrm>
          <a:prstGeom prst="rect">
            <a:avLst/>
          </a:prstGeom>
          <a:noFill/>
        </p:spPr>
        <p:txBody>
          <a:bodyPr wrap="square" rtlCol="0">
            <a:spAutoFit/>
          </a:bodyPr>
          <a:lstStyle/>
          <a:p>
            <a:r>
              <a:rPr lang="en-GB" sz="2800" b="1" dirty="0"/>
              <a:t>Troll</a:t>
            </a:r>
          </a:p>
        </p:txBody>
      </p:sp>
      <p:sp>
        <p:nvSpPr>
          <p:cNvPr id="21" name="TextBox 20"/>
          <p:cNvSpPr txBox="1"/>
          <p:nvPr/>
        </p:nvSpPr>
        <p:spPr>
          <a:xfrm>
            <a:off x="2118475" y="5310500"/>
            <a:ext cx="1656184" cy="523220"/>
          </a:xfrm>
          <a:prstGeom prst="rect">
            <a:avLst/>
          </a:prstGeom>
          <a:noFill/>
        </p:spPr>
        <p:txBody>
          <a:bodyPr wrap="square" rtlCol="0">
            <a:spAutoFit/>
          </a:bodyPr>
          <a:lstStyle/>
          <a:p>
            <a:r>
              <a:rPr lang="en-GB" sz="2800" b="1" dirty="0"/>
              <a:t>Trash Talk</a:t>
            </a:r>
          </a:p>
        </p:txBody>
      </p:sp>
    </p:spTree>
    <p:extLst>
      <p:ext uri="{BB962C8B-B14F-4D97-AF65-F5344CB8AC3E}">
        <p14:creationId xmlns:p14="http://schemas.microsoft.com/office/powerpoint/2010/main" val="6295616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mn-lt"/>
              </a:rPr>
              <a:t>Research </a:t>
            </a:r>
            <a:r>
              <a:rPr lang="mr-IN" b="1" dirty="0">
                <a:latin typeface="+mn-lt"/>
              </a:rPr>
              <a:t>–</a:t>
            </a:r>
            <a:r>
              <a:rPr lang="en-GB" b="1" dirty="0">
                <a:latin typeface="+mn-lt"/>
              </a:rPr>
              <a:t> ‘Ditch The Label’</a:t>
            </a:r>
          </a:p>
        </p:txBody>
      </p:sp>
      <p:pic>
        <p:nvPicPr>
          <p:cNvPr id="4" name="Picture 3"/>
          <p:cNvPicPr>
            <a:picLocks noChangeAspect="1"/>
          </p:cNvPicPr>
          <p:nvPr/>
        </p:nvPicPr>
        <p:blipFill>
          <a:blip r:embed="rId2"/>
          <a:stretch>
            <a:fillRect/>
          </a:stretch>
        </p:blipFill>
        <p:spPr>
          <a:xfrm>
            <a:off x="838200" y="1452957"/>
            <a:ext cx="5818173" cy="4917363"/>
          </a:xfrm>
          <a:prstGeom prst="rect">
            <a:avLst/>
          </a:prstGeom>
        </p:spPr>
      </p:pic>
      <p:sp>
        <p:nvSpPr>
          <p:cNvPr id="5" name="Rectangle 4"/>
          <p:cNvSpPr/>
          <p:nvPr/>
        </p:nvSpPr>
        <p:spPr>
          <a:xfrm>
            <a:off x="7223760" y="1690689"/>
            <a:ext cx="4221480" cy="923330"/>
          </a:xfrm>
          <a:prstGeom prst="rect">
            <a:avLst/>
          </a:prstGeom>
        </p:spPr>
        <p:txBody>
          <a:bodyPr wrap="square">
            <a:spAutoFit/>
          </a:bodyPr>
          <a:lstStyle/>
          <a:p>
            <a:r>
              <a:rPr lang="en-GB" dirty="0">
                <a:hlinkClick r:id="rId3"/>
              </a:rPr>
              <a:t>https://www.ditchthelabel.org/wp-content/uploads/2017/07/The-Annual-Bullying-Survey-2017-1.pdf</a:t>
            </a:r>
            <a:r>
              <a:rPr lang="en-GB" dirty="0"/>
              <a:t> </a:t>
            </a:r>
          </a:p>
        </p:txBody>
      </p:sp>
    </p:spTree>
    <p:extLst>
      <p:ext uri="{BB962C8B-B14F-4D97-AF65-F5344CB8AC3E}">
        <p14:creationId xmlns:p14="http://schemas.microsoft.com/office/powerpoint/2010/main" val="259720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106" y="178905"/>
            <a:ext cx="10607040" cy="1511784"/>
          </a:xfrm>
        </p:spPr>
        <p:txBody>
          <a:bodyPr/>
          <a:lstStyle/>
          <a:p>
            <a:r>
              <a:rPr lang="en-GB" b="1" dirty="0">
                <a:latin typeface="+mn-lt"/>
              </a:rPr>
              <a:t>Ultimately, it is a parental issue!!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7120" y="1690689"/>
            <a:ext cx="3610143" cy="4287739"/>
          </a:xfrm>
          <a:prstGeom prst="rect">
            <a:avLst/>
          </a:prstGeom>
        </p:spPr>
      </p:pic>
    </p:spTree>
    <p:extLst>
      <p:ext uri="{BB962C8B-B14F-4D97-AF65-F5344CB8AC3E}">
        <p14:creationId xmlns:p14="http://schemas.microsoft.com/office/powerpoint/2010/main" val="14860486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mn-lt"/>
              </a:rPr>
              <a:t>Impact</a:t>
            </a:r>
          </a:p>
        </p:txBody>
      </p:sp>
      <p:sp>
        <p:nvSpPr>
          <p:cNvPr id="11" name="TextBox 10"/>
          <p:cNvSpPr txBox="1"/>
          <p:nvPr/>
        </p:nvSpPr>
        <p:spPr>
          <a:xfrm>
            <a:off x="1542411" y="1759995"/>
            <a:ext cx="2232248" cy="954107"/>
          </a:xfrm>
          <a:prstGeom prst="rect">
            <a:avLst/>
          </a:prstGeom>
          <a:noFill/>
        </p:spPr>
        <p:txBody>
          <a:bodyPr wrap="square" rtlCol="0">
            <a:spAutoFit/>
          </a:bodyPr>
          <a:lstStyle/>
          <a:p>
            <a:r>
              <a:rPr lang="en-GB" sz="2800" b="1" dirty="0"/>
              <a:t>Social Anxiety</a:t>
            </a:r>
          </a:p>
        </p:txBody>
      </p:sp>
      <p:sp>
        <p:nvSpPr>
          <p:cNvPr id="13" name="TextBox 12"/>
          <p:cNvSpPr txBox="1"/>
          <p:nvPr/>
        </p:nvSpPr>
        <p:spPr>
          <a:xfrm>
            <a:off x="1010285" y="3679206"/>
            <a:ext cx="2303140" cy="523220"/>
          </a:xfrm>
          <a:prstGeom prst="rect">
            <a:avLst/>
          </a:prstGeom>
          <a:noFill/>
        </p:spPr>
        <p:txBody>
          <a:bodyPr wrap="square" rtlCol="0">
            <a:spAutoFit/>
          </a:bodyPr>
          <a:lstStyle/>
          <a:p>
            <a:r>
              <a:rPr lang="en-GB" sz="2800" b="1" dirty="0"/>
              <a:t>Self Harm</a:t>
            </a:r>
          </a:p>
        </p:txBody>
      </p:sp>
      <p:sp>
        <p:nvSpPr>
          <p:cNvPr id="14" name="TextBox 13"/>
          <p:cNvSpPr txBox="1"/>
          <p:nvPr/>
        </p:nvSpPr>
        <p:spPr>
          <a:xfrm>
            <a:off x="4488791" y="3679206"/>
            <a:ext cx="3305857" cy="523220"/>
          </a:xfrm>
          <a:prstGeom prst="rect">
            <a:avLst/>
          </a:prstGeom>
          <a:noFill/>
        </p:spPr>
        <p:txBody>
          <a:bodyPr wrap="square" rtlCol="0">
            <a:spAutoFit/>
          </a:bodyPr>
          <a:lstStyle/>
          <a:p>
            <a:r>
              <a:rPr lang="en-GB" sz="2800" b="1" dirty="0"/>
              <a:t>Deleted Social Media</a:t>
            </a:r>
          </a:p>
        </p:txBody>
      </p:sp>
      <p:sp>
        <p:nvSpPr>
          <p:cNvPr id="15" name="TextBox 14"/>
          <p:cNvSpPr txBox="1"/>
          <p:nvPr/>
        </p:nvSpPr>
        <p:spPr>
          <a:xfrm>
            <a:off x="1010285" y="5322617"/>
            <a:ext cx="3296499" cy="523220"/>
          </a:xfrm>
          <a:prstGeom prst="rect">
            <a:avLst/>
          </a:prstGeom>
          <a:noFill/>
        </p:spPr>
        <p:txBody>
          <a:bodyPr wrap="square" rtlCol="0">
            <a:spAutoFit/>
          </a:bodyPr>
          <a:lstStyle/>
          <a:p>
            <a:r>
              <a:rPr lang="en-GB" sz="2800" b="1" dirty="0"/>
              <a:t>Eating Disorder</a:t>
            </a:r>
          </a:p>
        </p:txBody>
      </p:sp>
      <p:sp>
        <p:nvSpPr>
          <p:cNvPr id="16" name="TextBox 15"/>
          <p:cNvSpPr txBox="1"/>
          <p:nvPr/>
        </p:nvSpPr>
        <p:spPr>
          <a:xfrm>
            <a:off x="4890782" y="1582165"/>
            <a:ext cx="1987096" cy="523220"/>
          </a:xfrm>
          <a:prstGeom prst="rect">
            <a:avLst/>
          </a:prstGeom>
          <a:noFill/>
        </p:spPr>
        <p:txBody>
          <a:bodyPr wrap="square" rtlCol="0">
            <a:spAutoFit/>
          </a:bodyPr>
          <a:lstStyle/>
          <a:p>
            <a:r>
              <a:rPr lang="en-GB" sz="2800" b="1" dirty="0"/>
              <a:t>Depression</a:t>
            </a:r>
          </a:p>
        </p:txBody>
      </p:sp>
      <p:sp>
        <p:nvSpPr>
          <p:cNvPr id="17" name="TextBox 16"/>
          <p:cNvSpPr txBox="1"/>
          <p:nvPr/>
        </p:nvSpPr>
        <p:spPr>
          <a:xfrm>
            <a:off x="5535185" y="4891730"/>
            <a:ext cx="3364975" cy="523220"/>
          </a:xfrm>
          <a:prstGeom prst="rect">
            <a:avLst/>
          </a:prstGeom>
          <a:noFill/>
        </p:spPr>
        <p:txBody>
          <a:bodyPr wrap="square" rtlCol="0">
            <a:spAutoFit/>
          </a:bodyPr>
          <a:lstStyle/>
          <a:p>
            <a:r>
              <a:rPr lang="en-GB" sz="2800" b="1" dirty="0"/>
              <a:t>Drug/Alcohol Abuse</a:t>
            </a:r>
          </a:p>
        </p:txBody>
      </p:sp>
      <p:sp>
        <p:nvSpPr>
          <p:cNvPr id="19" name="TextBox 18"/>
          <p:cNvSpPr txBox="1"/>
          <p:nvPr/>
        </p:nvSpPr>
        <p:spPr>
          <a:xfrm>
            <a:off x="9053339" y="3679206"/>
            <a:ext cx="1912730" cy="523220"/>
          </a:xfrm>
          <a:prstGeom prst="rect">
            <a:avLst/>
          </a:prstGeom>
          <a:noFill/>
        </p:spPr>
        <p:txBody>
          <a:bodyPr wrap="square" rtlCol="0">
            <a:spAutoFit/>
          </a:bodyPr>
          <a:lstStyle/>
          <a:p>
            <a:r>
              <a:rPr lang="en-GB" sz="2800" b="1" dirty="0"/>
              <a:t>Truanted</a:t>
            </a:r>
          </a:p>
        </p:txBody>
      </p:sp>
      <p:sp>
        <p:nvSpPr>
          <p:cNvPr id="20" name="TextBox 19"/>
          <p:cNvSpPr txBox="1"/>
          <p:nvPr/>
        </p:nvSpPr>
        <p:spPr>
          <a:xfrm>
            <a:off x="9053339" y="1860049"/>
            <a:ext cx="1656184" cy="954107"/>
          </a:xfrm>
          <a:prstGeom prst="rect">
            <a:avLst/>
          </a:prstGeom>
          <a:noFill/>
        </p:spPr>
        <p:txBody>
          <a:bodyPr wrap="square" rtlCol="0">
            <a:spAutoFit/>
          </a:bodyPr>
          <a:lstStyle/>
          <a:p>
            <a:r>
              <a:rPr lang="en-GB" sz="2800" b="1" dirty="0"/>
              <a:t>Suicidal Thoughts</a:t>
            </a:r>
          </a:p>
        </p:txBody>
      </p:sp>
    </p:spTree>
    <p:extLst>
      <p:ext uri="{BB962C8B-B14F-4D97-AF65-F5344CB8AC3E}">
        <p14:creationId xmlns:p14="http://schemas.microsoft.com/office/powerpoint/2010/main" val="9493988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stretch>
            <a:fillRect/>
          </a:stretch>
        </p:blipFill>
        <p:spPr>
          <a:xfrm>
            <a:off x="4392594" y="406491"/>
            <a:ext cx="4253518" cy="1549951"/>
          </a:xfrm>
          <a:prstGeom prst="rect">
            <a:avLst/>
          </a:prstGeom>
        </p:spPr>
      </p:pic>
      <p:pic>
        <p:nvPicPr>
          <p:cNvPr id="18" name="Picture 17"/>
          <p:cNvPicPr>
            <a:picLocks noChangeAspect="1"/>
          </p:cNvPicPr>
          <p:nvPr/>
        </p:nvPicPr>
        <p:blipFill>
          <a:blip r:embed="rId3"/>
          <a:stretch>
            <a:fillRect/>
          </a:stretch>
        </p:blipFill>
        <p:spPr>
          <a:xfrm>
            <a:off x="1804834" y="2420439"/>
            <a:ext cx="8456651" cy="1402464"/>
          </a:xfrm>
          <a:prstGeom prst="rect">
            <a:avLst/>
          </a:prstGeom>
        </p:spPr>
      </p:pic>
      <p:pic>
        <p:nvPicPr>
          <p:cNvPr id="19" name="Picture 18"/>
          <p:cNvPicPr>
            <a:picLocks noChangeAspect="1"/>
          </p:cNvPicPr>
          <p:nvPr/>
        </p:nvPicPr>
        <p:blipFill>
          <a:blip r:embed="rId4"/>
          <a:stretch>
            <a:fillRect/>
          </a:stretch>
        </p:blipFill>
        <p:spPr>
          <a:xfrm>
            <a:off x="1804833" y="4007919"/>
            <a:ext cx="8279476" cy="1032189"/>
          </a:xfrm>
          <a:prstGeom prst="rect">
            <a:avLst/>
          </a:prstGeom>
        </p:spPr>
      </p:pic>
      <p:pic>
        <p:nvPicPr>
          <p:cNvPr id="20" name="Picture 19"/>
          <p:cNvPicPr>
            <a:picLocks noChangeAspect="1"/>
          </p:cNvPicPr>
          <p:nvPr/>
        </p:nvPicPr>
        <p:blipFill>
          <a:blip r:embed="rId5"/>
          <a:stretch>
            <a:fillRect/>
          </a:stretch>
        </p:blipFill>
        <p:spPr>
          <a:xfrm>
            <a:off x="3613775" y="5251169"/>
            <a:ext cx="6470535" cy="1493200"/>
          </a:xfrm>
          <a:prstGeom prst="rect">
            <a:avLst/>
          </a:prstGeom>
        </p:spPr>
      </p:pic>
      <p:sp>
        <p:nvSpPr>
          <p:cNvPr id="2" name="Rectangle 1"/>
          <p:cNvSpPr/>
          <p:nvPr/>
        </p:nvSpPr>
        <p:spPr>
          <a:xfrm>
            <a:off x="975360" y="685474"/>
            <a:ext cx="5543993" cy="769441"/>
          </a:xfrm>
          <a:prstGeom prst="rect">
            <a:avLst/>
          </a:prstGeom>
        </p:spPr>
        <p:txBody>
          <a:bodyPr wrap="square">
            <a:spAutoFit/>
          </a:bodyPr>
          <a:lstStyle/>
          <a:p>
            <a:r>
              <a:rPr lang="en-GB" sz="4400" b="1" dirty="0"/>
              <a:t>Impact</a:t>
            </a:r>
            <a:endParaRPr lang="en-GB" sz="4400" dirty="0"/>
          </a:p>
        </p:txBody>
      </p:sp>
    </p:spTree>
    <p:extLst>
      <p:ext uri="{BB962C8B-B14F-4D97-AF65-F5344CB8AC3E}">
        <p14:creationId xmlns:p14="http://schemas.microsoft.com/office/powerpoint/2010/main" val="145812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Calibri" panose="020F0502020204030204" pitchFamily="34" charset="0"/>
              </a:rPr>
              <a:t>’Cyberbullying’</a:t>
            </a:r>
            <a:endParaRPr lang="en-GB" b="1" dirty="0"/>
          </a:p>
        </p:txBody>
      </p:sp>
      <p:sp>
        <p:nvSpPr>
          <p:cNvPr id="4" name="Rectangle 3"/>
          <p:cNvSpPr>
            <a:spLocks noChangeArrowheads="1"/>
          </p:cNvSpPr>
          <p:nvPr/>
        </p:nvSpPr>
        <p:spPr bwMode="auto">
          <a:xfrm>
            <a:off x="838201" y="1522098"/>
            <a:ext cx="1037523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70000"/>
              <a:buFont typeface="Wingdings" panose="05000000000000000000" pitchFamily="2" charset="2"/>
              <a:buChar char="§"/>
              <a:defRPr sz="3200">
                <a:solidFill>
                  <a:schemeClr val="tx1"/>
                </a:solidFill>
                <a:latin typeface="Arial Narrow" pitchFamily="4" charset="0"/>
                <a:ea typeface="ＭＳ Ｐゴシック" pitchFamily="4" charset="-128"/>
              </a:defRPr>
            </a:lvl1pPr>
            <a:lvl2pPr marL="742950" indent="-285750">
              <a:spcBef>
                <a:spcPct val="20000"/>
              </a:spcBef>
              <a:buFont typeface="Times" panose="02020603050405020304" pitchFamily="18" charset="0"/>
              <a:buChar char="•"/>
              <a:defRPr sz="2800">
                <a:solidFill>
                  <a:schemeClr val="tx1"/>
                </a:solidFill>
                <a:latin typeface="Arial Narrow" pitchFamily="4" charset="0"/>
                <a:ea typeface="ＭＳ Ｐゴシック" pitchFamily="4" charset="-128"/>
              </a:defRPr>
            </a:lvl2pPr>
            <a:lvl3pPr marL="1143000" indent="-228600">
              <a:spcBef>
                <a:spcPct val="20000"/>
              </a:spcBef>
              <a:buChar char="•"/>
              <a:defRPr sz="2400">
                <a:solidFill>
                  <a:schemeClr val="tx1"/>
                </a:solidFill>
                <a:latin typeface="Arial Narrow" pitchFamily="4" charset="0"/>
                <a:ea typeface="ＭＳ Ｐゴシック" pitchFamily="4" charset="-128"/>
              </a:defRPr>
            </a:lvl3pPr>
            <a:lvl4pPr marL="1600200" indent="-228600">
              <a:spcBef>
                <a:spcPct val="20000"/>
              </a:spcBef>
              <a:buChar char="–"/>
              <a:defRPr sz="2000">
                <a:solidFill>
                  <a:schemeClr val="tx1"/>
                </a:solidFill>
                <a:latin typeface="Arial Narrow" pitchFamily="4" charset="0"/>
                <a:ea typeface="ＭＳ Ｐゴシック" pitchFamily="4" charset="-128"/>
              </a:defRPr>
            </a:lvl4pPr>
            <a:lvl5pPr marL="2057400" indent="-228600">
              <a:spcBef>
                <a:spcPct val="20000"/>
              </a:spcBef>
              <a:buChar char="»"/>
              <a:defRPr sz="2000">
                <a:solidFill>
                  <a:schemeClr val="tx1"/>
                </a:solidFill>
                <a:latin typeface="Arial Narrow" pitchFamily="4" charset="0"/>
                <a:ea typeface="ＭＳ Ｐゴシック" pitchFamily="4" charset="-128"/>
              </a:defRPr>
            </a:lvl5pPr>
            <a:lvl6pPr marL="2514600" indent="-228600" eaLnBrk="0" fontAlgn="base" hangingPunct="0">
              <a:spcBef>
                <a:spcPct val="20000"/>
              </a:spcBef>
              <a:spcAft>
                <a:spcPct val="0"/>
              </a:spcAft>
              <a:buChar char="»"/>
              <a:defRPr sz="2000">
                <a:solidFill>
                  <a:schemeClr val="tx1"/>
                </a:solidFill>
                <a:latin typeface="Arial Narrow" pitchFamily="4" charset="0"/>
                <a:ea typeface="ＭＳ Ｐゴシック" pitchFamily="4" charset="-128"/>
              </a:defRPr>
            </a:lvl6pPr>
            <a:lvl7pPr marL="2971800" indent="-228600" eaLnBrk="0" fontAlgn="base" hangingPunct="0">
              <a:spcBef>
                <a:spcPct val="20000"/>
              </a:spcBef>
              <a:spcAft>
                <a:spcPct val="0"/>
              </a:spcAft>
              <a:buChar char="»"/>
              <a:defRPr sz="2000">
                <a:solidFill>
                  <a:schemeClr val="tx1"/>
                </a:solidFill>
                <a:latin typeface="Arial Narrow" pitchFamily="4" charset="0"/>
                <a:ea typeface="ＭＳ Ｐゴシック" pitchFamily="4" charset="-128"/>
              </a:defRPr>
            </a:lvl7pPr>
            <a:lvl8pPr marL="3429000" indent="-228600" eaLnBrk="0" fontAlgn="base" hangingPunct="0">
              <a:spcBef>
                <a:spcPct val="20000"/>
              </a:spcBef>
              <a:spcAft>
                <a:spcPct val="0"/>
              </a:spcAft>
              <a:buChar char="»"/>
              <a:defRPr sz="2000">
                <a:solidFill>
                  <a:schemeClr val="tx1"/>
                </a:solidFill>
                <a:latin typeface="Arial Narrow" pitchFamily="4" charset="0"/>
                <a:ea typeface="ＭＳ Ｐゴシック" pitchFamily="4" charset="-128"/>
              </a:defRPr>
            </a:lvl8pPr>
            <a:lvl9pPr marL="3886200" indent="-228600" eaLnBrk="0" fontAlgn="base" hangingPunct="0">
              <a:spcBef>
                <a:spcPct val="20000"/>
              </a:spcBef>
              <a:spcAft>
                <a:spcPct val="0"/>
              </a:spcAft>
              <a:buChar char="»"/>
              <a:defRPr sz="2000">
                <a:solidFill>
                  <a:schemeClr val="tx1"/>
                </a:solidFill>
                <a:latin typeface="Arial Narrow" pitchFamily="4" charset="0"/>
                <a:ea typeface="ＭＳ Ｐゴシック" pitchFamily="4" charset="-128"/>
              </a:defRPr>
            </a:lvl9pPr>
          </a:lstStyle>
          <a:p>
            <a:pPr eaLnBrk="1" hangingPunct="1">
              <a:spcBef>
                <a:spcPct val="0"/>
              </a:spcBef>
              <a:buSzTx/>
              <a:buFontTx/>
              <a:buNone/>
            </a:pPr>
            <a:r>
              <a:rPr lang="en-US" altLang="en-US" sz="2800" dirty="0">
                <a:latin typeface="Calibri" panose="020F0502020204030204" pitchFamily="34" charset="0"/>
              </a:rPr>
              <a:t>• Focus in primary schools about ‘netiquette’ and being kind to others on the internet.</a:t>
            </a:r>
          </a:p>
          <a:p>
            <a:pPr eaLnBrk="1" hangingPunct="1">
              <a:spcBef>
                <a:spcPct val="0"/>
              </a:spcBef>
              <a:buSzTx/>
              <a:buFontTx/>
              <a:buNone/>
            </a:pPr>
            <a:endParaRPr lang="en-US" altLang="en-US" sz="2800" dirty="0">
              <a:latin typeface="Calibri" panose="020F0502020204030204" pitchFamily="34" charset="0"/>
            </a:endParaRPr>
          </a:p>
        </p:txBody>
      </p:sp>
      <p:sp>
        <p:nvSpPr>
          <p:cNvPr id="5" name="Rectangle 4"/>
          <p:cNvSpPr>
            <a:spLocks noChangeArrowheads="1"/>
          </p:cNvSpPr>
          <p:nvPr/>
        </p:nvSpPr>
        <p:spPr bwMode="auto">
          <a:xfrm>
            <a:off x="838201" y="2665098"/>
            <a:ext cx="9525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70000"/>
              <a:buFont typeface="Wingdings" panose="05000000000000000000" pitchFamily="2" charset="2"/>
              <a:buChar char="§"/>
              <a:defRPr sz="3200">
                <a:solidFill>
                  <a:schemeClr val="tx1"/>
                </a:solidFill>
                <a:latin typeface="Arial Narrow" pitchFamily="4" charset="0"/>
                <a:ea typeface="ＭＳ Ｐゴシック" pitchFamily="4" charset="-128"/>
              </a:defRPr>
            </a:lvl1pPr>
            <a:lvl2pPr marL="742950" indent="-285750">
              <a:spcBef>
                <a:spcPct val="20000"/>
              </a:spcBef>
              <a:buFont typeface="Times" panose="02020603050405020304" pitchFamily="18" charset="0"/>
              <a:buChar char="•"/>
              <a:defRPr sz="2800">
                <a:solidFill>
                  <a:schemeClr val="tx1"/>
                </a:solidFill>
                <a:latin typeface="Arial Narrow" pitchFamily="4" charset="0"/>
                <a:ea typeface="ＭＳ Ｐゴシック" pitchFamily="4" charset="-128"/>
              </a:defRPr>
            </a:lvl2pPr>
            <a:lvl3pPr marL="1143000" indent="-228600">
              <a:spcBef>
                <a:spcPct val="20000"/>
              </a:spcBef>
              <a:buChar char="•"/>
              <a:defRPr sz="2400">
                <a:solidFill>
                  <a:schemeClr val="tx1"/>
                </a:solidFill>
                <a:latin typeface="Arial Narrow" pitchFamily="4" charset="0"/>
                <a:ea typeface="ＭＳ Ｐゴシック" pitchFamily="4" charset="-128"/>
              </a:defRPr>
            </a:lvl3pPr>
            <a:lvl4pPr marL="1600200" indent="-228600">
              <a:spcBef>
                <a:spcPct val="20000"/>
              </a:spcBef>
              <a:buChar char="–"/>
              <a:defRPr sz="2000">
                <a:solidFill>
                  <a:schemeClr val="tx1"/>
                </a:solidFill>
                <a:latin typeface="Arial Narrow" pitchFamily="4" charset="0"/>
                <a:ea typeface="ＭＳ Ｐゴシック" pitchFamily="4" charset="-128"/>
              </a:defRPr>
            </a:lvl4pPr>
            <a:lvl5pPr marL="2057400" indent="-228600">
              <a:spcBef>
                <a:spcPct val="20000"/>
              </a:spcBef>
              <a:buChar char="»"/>
              <a:defRPr sz="2000">
                <a:solidFill>
                  <a:schemeClr val="tx1"/>
                </a:solidFill>
                <a:latin typeface="Arial Narrow" pitchFamily="4" charset="0"/>
                <a:ea typeface="ＭＳ Ｐゴシック" pitchFamily="4" charset="-128"/>
              </a:defRPr>
            </a:lvl5pPr>
            <a:lvl6pPr marL="2514600" indent="-228600" eaLnBrk="0" fontAlgn="base" hangingPunct="0">
              <a:spcBef>
                <a:spcPct val="20000"/>
              </a:spcBef>
              <a:spcAft>
                <a:spcPct val="0"/>
              </a:spcAft>
              <a:buChar char="»"/>
              <a:defRPr sz="2000">
                <a:solidFill>
                  <a:schemeClr val="tx1"/>
                </a:solidFill>
                <a:latin typeface="Arial Narrow" pitchFamily="4" charset="0"/>
                <a:ea typeface="ＭＳ Ｐゴシック" pitchFamily="4" charset="-128"/>
              </a:defRPr>
            </a:lvl6pPr>
            <a:lvl7pPr marL="2971800" indent="-228600" eaLnBrk="0" fontAlgn="base" hangingPunct="0">
              <a:spcBef>
                <a:spcPct val="20000"/>
              </a:spcBef>
              <a:spcAft>
                <a:spcPct val="0"/>
              </a:spcAft>
              <a:buChar char="»"/>
              <a:defRPr sz="2000">
                <a:solidFill>
                  <a:schemeClr val="tx1"/>
                </a:solidFill>
                <a:latin typeface="Arial Narrow" pitchFamily="4" charset="0"/>
                <a:ea typeface="ＭＳ Ｐゴシック" pitchFamily="4" charset="-128"/>
              </a:defRPr>
            </a:lvl7pPr>
            <a:lvl8pPr marL="3429000" indent="-228600" eaLnBrk="0" fontAlgn="base" hangingPunct="0">
              <a:spcBef>
                <a:spcPct val="20000"/>
              </a:spcBef>
              <a:spcAft>
                <a:spcPct val="0"/>
              </a:spcAft>
              <a:buChar char="»"/>
              <a:defRPr sz="2000">
                <a:solidFill>
                  <a:schemeClr val="tx1"/>
                </a:solidFill>
                <a:latin typeface="Arial Narrow" pitchFamily="4" charset="0"/>
                <a:ea typeface="ＭＳ Ｐゴシック" pitchFamily="4" charset="-128"/>
              </a:defRPr>
            </a:lvl8pPr>
            <a:lvl9pPr marL="3886200" indent="-228600" eaLnBrk="0" fontAlgn="base" hangingPunct="0">
              <a:spcBef>
                <a:spcPct val="20000"/>
              </a:spcBef>
              <a:spcAft>
                <a:spcPct val="0"/>
              </a:spcAft>
              <a:buChar char="»"/>
              <a:defRPr sz="2000">
                <a:solidFill>
                  <a:schemeClr val="tx1"/>
                </a:solidFill>
                <a:latin typeface="Arial Narrow" pitchFamily="4" charset="0"/>
                <a:ea typeface="ＭＳ Ｐゴシック" pitchFamily="4" charset="-128"/>
              </a:defRPr>
            </a:lvl9pPr>
          </a:lstStyle>
          <a:p>
            <a:pPr eaLnBrk="1" hangingPunct="1">
              <a:spcBef>
                <a:spcPct val="0"/>
              </a:spcBef>
              <a:buSzTx/>
              <a:buFontTx/>
              <a:buNone/>
            </a:pPr>
            <a:r>
              <a:rPr lang="en-US" altLang="en-US" sz="2800" dirty="0">
                <a:latin typeface="Calibri" panose="020F0502020204030204" pitchFamily="34" charset="0"/>
              </a:rPr>
              <a:t>• Use of language to ‘digital citizenship, rewarding pupils for their positive </a:t>
            </a:r>
            <a:r>
              <a:rPr lang="en-US" altLang="en-US" sz="2800" dirty="0" err="1">
                <a:latin typeface="Calibri" panose="020F0502020204030204" pitchFamily="34" charset="0"/>
              </a:rPr>
              <a:t>behaviour</a:t>
            </a:r>
            <a:r>
              <a:rPr lang="en-US" altLang="en-US" sz="2800" dirty="0">
                <a:latin typeface="Calibri" panose="020F0502020204030204" pitchFamily="34" charset="0"/>
              </a:rPr>
              <a:t> online.</a:t>
            </a:r>
          </a:p>
        </p:txBody>
      </p:sp>
      <p:sp>
        <p:nvSpPr>
          <p:cNvPr id="6" name="Rectangle 5"/>
          <p:cNvSpPr>
            <a:spLocks noChangeArrowheads="1"/>
          </p:cNvSpPr>
          <p:nvPr/>
        </p:nvSpPr>
        <p:spPr bwMode="auto">
          <a:xfrm>
            <a:off x="838201" y="3889060"/>
            <a:ext cx="9525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70000"/>
              <a:buFont typeface="Wingdings" panose="05000000000000000000" pitchFamily="2" charset="2"/>
              <a:buChar char="§"/>
              <a:defRPr sz="3200">
                <a:solidFill>
                  <a:schemeClr val="tx1"/>
                </a:solidFill>
                <a:latin typeface="Arial Narrow" pitchFamily="4" charset="0"/>
                <a:ea typeface="ＭＳ Ｐゴシック" pitchFamily="4" charset="-128"/>
              </a:defRPr>
            </a:lvl1pPr>
            <a:lvl2pPr marL="742950" indent="-285750">
              <a:spcBef>
                <a:spcPct val="20000"/>
              </a:spcBef>
              <a:buFont typeface="Times" panose="02020603050405020304" pitchFamily="18" charset="0"/>
              <a:buChar char="•"/>
              <a:defRPr sz="2800">
                <a:solidFill>
                  <a:schemeClr val="tx1"/>
                </a:solidFill>
                <a:latin typeface="Arial Narrow" pitchFamily="4" charset="0"/>
                <a:ea typeface="ＭＳ Ｐゴシック" pitchFamily="4" charset="-128"/>
              </a:defRPr>
            </a:lvl2pPr>
            <a:lvl3pPr marL="1143000" indent="-228600">
              <a:spcBef>
                <a:spcPct val="20000"/>
              </a:spcBef>
              <a:buChar char="•"/>
              <a:defRPr sz="2400">
                <a:solidFill>
                  <a:schemeClr val="tx1"/>
                </a:solidFill>
                <a:latin typeface="Arial Narrow" pitchFamily="4" charset="0"/>
                <a:ea typeface="ＭＳ Ｐゴシック" pitchFamily="4" charset="-128"/>
              </a:defRPr>
            </a:lvl3pPr>
            <a:lvl4pPr marL="1600200" indent="-228600">
              <a:spcBef>
                <a:spcPct val="20000"/>
              </a:spcBef>
              <a:buChar char="–"/>
              <a:defRPr sz="2000">
                <a:solidFill>
                  <a:schemeClr val="tx1"/>
                </a:solidFill>
                <a:latin typeface="Arial Narrow" pitchFamily="4" charset="0"/>
                <a:ea typeface="ＭＳ Ｐゴシック" pitchFamily="4" charset="-128"/>
              </a:defRPr>
            </a:lvl4pPr>
            <a:lvl5pPr marL="2057400" indent="-228600">
              <a:spcBef>
                <a:spcPct val="20000"/>
              </a:spcBef>
              <a:buChar char="»"/>
              <a:defRPr sz="2000">
                <a:solidFill>
                  <a:schemeClr val="tx1"/>
                </a:solidFill>
                <a:latin typeface="Arial Narrow" pitchFamily="4" charset="0"/>
                <a:ea typeface="ＭＳ Ｐゴシック" pitchFamily="4" charset="-128"/>
              </a:defRPr>
            </a:lvl5pPr>
            <a:lvl6pPr marL="2514600" indent="-228600" eaLnBrk="0" fontAlgn="base" hangingPunct="0">
              <a:spcBef>
                <a:spcPct val="20000"/>
              </a:spcBef>
              <a:spcAft>
                <a:spcPct val="0"/>
              </a:spcAft>
              <a:buChar char="»"/>
              <a:defRPr sz="2000">
                <a:solidFill>
                  <a:schemeClr val="tx1"/>
                </a:solidFill>
                <a:latin typeface="Arial Narrow" pitchFamily="4" charset="0"/>
                <a:ea typeface="ＭＳ Ｐゴシック" pitchFamily="4" charset="-128"/>
              </a:defRPr>
            </a:lvl6pPr>
            <a:lvl7pPr marL="2971800" indent="-228600" eaLnBrk="0" fontAlgn="base" hangingPunct="0">
              <a:spcBef>
                <a:spcPct val="20000"/>
              </a:spcBef>
              <a:spcAft>
                <a:spcPct val="0"/>
              </a:spcAft>
              <a:buChar char="»"/>
              <a:defRPr sz="2000">
                <a:solidFill>
                  <a:schemeClr val="tx1"/>
                </a:solidFill>
                <a:latin typeface="Arial Narrow" pitchFamily="4" charset="0"/>
                <a:ea typeface="ＭＳ Ｐゴシック" pitchFamily="4" charset="-128"/>
              </a:defRPr>
            </a:lvl7pPr>
            <a:lvl8pPr marL="3429000" indent="-228600" eaLnBrk="0" fontAlgn="base" hangingPunct="0">
              <a:spcBef>
                <a:spcPct val="20000"/>
              </a:spcBef>
              <a:spcAft>
                <a:spcPct val="0"/>
              </a:spcAft>
              <a:buChar char="»"/>
              <a:defRPr sz="2000">
                <a:solidFill>
                  <a:schemeClr val="tx1"/>
                </a:solidFill>
                <a:latin typeface="Arial Narrow" pitchFamily="4" charset="0"/>
                <a:ea typeface="ＭＳ Ｐゴシック" pitchFamily="4" charset="-128"/>
              </a:defRPr>
            </a:lvl8pPr>
            <a:lvl9pPr marL="3886200" indent="-228600" eaLnBrk="0" fontAlgn="base" hangingPunct="0">
              <a:spcBef>
                <a:spcPct val="20000"/>
              </a:spcBef>
              <a:spcAft>
                <a:spcPct val="0"/>
              </a:spcAft>
              <a:buChar char="»"/>
              <a:defRPr sz="2000">
                <a:solidFill>
                  <a:schemeClr val="tx1"/>
                </a:solidFill>
                <a:latin typeface="Arial Narrow" pitchFamily="4" charset="0"/>
                <a:ea typeface="ＭＳ Ｐゴシック" pitchFamily="4" charset="-128"/>
              </a:defRPr>
            </a:lvl9pPr>
          </a:lstStyle>
          <a:p>
            <a:pPr eaLnBrk="1" hangingPunct="1">
              <a:spcBef>
                <a:spcPct val="0"/>
              </a:spcBef>
              <a:buSzTx/>
              <a:buFontTx/>
              <a:buNone/>
            </a:pPr>
            <a:r>
              <a:rPr lang="en-US" altLang="en-US" sz="2800" dirty="0">
                <a:latin typeface="Calibri" panose="020F0502020204030204" pitchFamily="34" charset="0"/>
              </a:rPr>
              <a:t>• Discussion around ‘reclaim the internet’ giving  people the opportunity to express their views.</a:t>
            </a:r>
          </a:p>
          <a:p>
            <a:pPr eaLnBrk="1" hangingPunct="1">
              <a:spcBef>
                <a:spcPct val="0"/>
              </a:spcBef>
              <a:buSzTx/>
              <a:buFontTx/>
              <a:buNone/>
            </a:pPr>
            <a:endParaRPr lang="en-US" altLang="en-US" sz="2800" dirty="0">
              <a:latin typeface="Calibri" panose="020F0502020204030204" pitchFamily="34" charset="0"/>
            </a:endParaRPr>
          </a:p>
        </p:txBody>
      </p:sp>
      <p:sp>
        <p:nvSpPr>
          <p:cNvPr id="7" name="Rectangle 6"/>
          <p:cNvSpPr>
            <a:spLocks noChangeArrowheads="1"/>
          </p:cNvSpPr>
          <p:nvPr/>
        </p:nvSpPr>
        <p:spPr bwMode="auto">
          <a:xfrm>
            <a:off x="838200" y="5032060"/>
            <a:ext cx="812933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70000"/>
              <a:buFont typeface="Wingdings" panose="05000000000000000000" pitchFamily="2" charset="2"/>
              <a:buChar char="§"/>
              <a:defRPr sz="3200">
                <a:solidFill>
                  <a:schemeClr val="tx1"/>
                </a:solidFill>
                <a:latin typeface="Arial Narrow" pitchFamily="4" charset="0"/>
                <a:ea typeface="ＭＳ Ｐゴシック" pitchFamily="4" charset="-128"/>
              </a:defRPr>
            </a:lvl1pPr>
            <a:lvl2pPr marL="742950" indent="-285750">
              <a:spcBef>
                <a:spcPct val="20000"/>
              </a:spcBef>
              <a:buFont typeface="Times" panose="02020603050405020304" pitchFamily="18" charset="0"/>
              <a:buChar char="•"/>
              <a:defRPr sz="2800">
                <a:solidFill>
                  <a:schemeClr val="tx1"/>
                </a:solidFill>
                <a:latin typeface="Arial Narrow" pitchFamily="4" charset="0"/>
                <a:ea typeface="ＭＳ Ｐゴシック" pitchFamily="4" charset="-128"/>
              </a:defRPr>
            </a:lvl2pPr>
            <a:lvl3pPr marL="1143000" indent="-228600">
              <a:spcBef>
                <a:spcPct val="20000"/>
              </a:spcBef>
              <a:buChar char="•"/>
              <a:defRPr sz="2400">
                <a:solidFill>
                  <a:schemeClr val="tx1"/>
                </a:solidFill>
                <a:latin typeface="Arial Narrow" pitchFamily="4" charset="0"/>
                <a:ea typeface="ＭＳ Ｐゴシック" pitchFamily="4" charset="-128"/>
              </a:defRPr>
            </a:lvl3pPr>
            <a:lvl4pPr marL="1600200" indent="-228600">
              <a:spcBef>
                <a:spcPct val="20000"/>
              </a:spcBef>
              <a:buChar char="–"/>
              <a:defRPr sz="2000">
                <a:solidFill>
                  <a:schemeClr val="tx1"/>
                </a:solidFill>
                <a:latin typeface="Arial Narrow" pitchFamily="4" charset="0"/>
                <a:ea typeface="ＭＳ Ｐゴシック" pitchFamily="4" charset="-128"/>
              </a:defRPr>
            </a:lvl4pPr>
            <a:lvl5pPr marL="2057400" indent="-228600">
              <a:spcBef>
                <a:spcPct val="20000"/>
              </a:spcBef>
              <a:buChar char="»"/>
              <a:defRPr sz="2000">
                <a:solidFill>
                  <a:schemeClr val="tx1"/>
                </a:solidFill>
                <a:latin typeface="Arial Narrow" pitchFamily="4" charset="0"/>
                <a:ea typeface="ＭＳ Ｐゴシック" pitchFamily="4" charset="-128"/>
              </a:defRPr>
            </a:lvl5pPr>
            <a:lvl6pPr marL="2514600" indent="-228600" eaLnBrk="0" fontAlgn="base" hangingPunct="0">
              <a:spcBef>
                <a:spcPct val="20000"/>
              </a:spcBef>
              <a:spcAft>
                <a:spcPct val="0"/>
              </a:spcAft>
              <a:buChar char="»"/>
              <a:defRPr sz="2000">
                <a:solidFill>
                  <a:schemeClr val="tx1"/>
                </a:solidFill>
                <a:latin typeface="Arial Narrow" pitchFamily="4" charset="0"/>
                <a:ea typeface="ＭＳ Ｐゴシック" pitchFamily="4" charset="-128"/>
              </a:defRPr>
            </a:lvl6pPr>
            <a:lvl7pPr marL="2971800" indent="-228600" eaLnBrk="0" fontAlgn="base" hangingPunct="0">
              <a:spcBef>
                <a:spcPct val="20000"/>
              </a:spcBef>
              <a:spcAft>
                <a:spcPct val="0"/>
              </a:spcAft>
              <a:buChar char="»"/>
              <a:defRPr sz="2000">
                <a:solidFill>
                  <a:schemeClr val="tx1"/>
                </a:solidFill>
                <a:latin typeface="Arial Narrow" pitchFamily="4" charset="0"/>
                <a:ea typeface="ＭＳ Ｐゴシック" pitchFamily="4" charset="-128"/>
              </a:defRPr>
            </a:lvl7pPr>
            <a:lvl8pPr marL="3429000" indent="-228600" eaLnBrk="0" fontAlgn="base" hangingPunct="0">
              <a:spcBef>
                <a:spcPct val="20000"/>
              </a:spcBef>
              <a:spcAft>
                <a:spcPct val="0"/>
              </a:spcAft>
              <a:buChar char="»"/>
              <a:defRPr sz="2000">
                <a:solidFill>
                  <a:schemeClr val="tx1"/>
                </a:solidFill>
                <a:latin typeface="Arial Narrow" pitchFamily="4" charset="0"/>
                <a:ea typeface="ＭＳ Ｐゴシック" pitchFamily="4" charset="-128"/>
              </a:defRPr>
            </a:lvl8pPr>
            <a:lvl9pPr marL="3886200" indent="-228600" eaLnBrk="0" fontAlgn="base" hangingPunct="0">
              <a:spcBef>
                <a:spcPct val="20000"/>
              </a:spcBef>
              <a:spcAft>
                <a:spcPct val="0"/>
              </a:spcAft>
              <a:buChar char="»"/>
              <a:defRPr sz="2000">
                <a:solidFill>
                  <a:schemeClr val="tx1"/>
                </a:solidFill>
                <a:latin typeface="Arial Narrow" pitchFamily="4" charset="0"/>
                <a:ea typeface="ＭＳ Ｐゴシック" pitchFamily="4" charset="-128"/>
              </a:defRPr>
            </a:lvl9pPr>
          </a:lstStyle>
          <a:p>
            <a:pPr eaLnBrk="1" hangingPunct="1">
              <a:spcBef>
                <a:spcPct val="0"/>
              </a:spcBef>
              <a:buSzTx/>
              <a:buFontTx/>
              <a:buNone/>
            </a:pPr>
            <a:r>
              <a:rPr lang="en-US" altLang="en-US" sz="2800" dirty="0">
                <a:latin typeface="Calibri" panose="020F0502020204030204" pitchFamily="34" charset="0"/>
              </a:rPr>
              <a:t>• Ensuring that young people know how to ‘report’ and ‘block’ online bullies.</a:t>
            </a:r>
          </a:p>
        </p:txBody>
      </p:sp>
    </p:spTree>
    <p:extLst>
      <p:ext uri="{BB962C8B-B14F-4D97-AF65-F5344CB8AC3E}">
        <p14:creationId xmlns:p14="http://schemas.microsoft.com/office/powerpoint/2010/main" val="634806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20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20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allAtOnce"/>
      <p:bldP spid="6" grpId="0" build="allAtOnce"/>
      <p:bldP spid="7" grpId="0" build="allAtOnce"/>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latin typeface="+mn-lt"/>
              </a:rPr>
              <a:t>Finally</a:t>
            </a:r>
            <a:r>
              <a:rPr lang="mr-IN" b="1" dirty="0">
                <a:latin typeface="+mn-lt"/>
              </a:rPr>
              <a:t>…</a:t>
            </a:r>
            <a:endParaRPr lang="en-GB" b="1" dirty="0">
              <a:latin typeface="+mn-lt"/>
            </a:endParaRPr>
          </a:p>
        </p:txBody>
      </p:sp>
      <p:sp>
        <p:nvSpPr>
          <p:cNvPr id="3" name="Subtitle 2"/>
          <p:cNvSpPr>
            <a:spLocks noGrp="1"/>
          </p:cNvSpPr>
          <p:nvPr>
            <p:ph type="subTitle" idx="1"/>
          </p:nvPr>
        </p:nvSpPr>
        <p:spPr/>
        <p:txBody>
          <a:bodyPr/>
          <a:lstStyle/>
          <a:p>
            <a:r>
              <a:rPr lang="en-GB" b="1" dirty="0"/>
              <a:t>Spring Vale Primary School </a:t>
            </a:r>
          </a:p>
          <a:p>
            <a:endParaRPr lang="en-GB" dirty="0"/>
          </a:p>
        </p:txBody>
      </p:sp>
    </p:spTree>
    <p:extLst>
      <p:ext uri="{BB962C8B-B14F-4D97-AF65-F5344CB8AC3E}">
        <p14:creationId xmlns:p14="http://schemas.microsoft.com/office/powerpoint/2010/main" val="1244461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Calibri" panose="020F0502020204030204" pitchFamily="34" charset="0"/>
              </a:rPr>
              <a:t>The world ahead</a:t>
            </a:r>
            <a:r>
              <a:rPr lang="mr-IN" b="1" dirty="0">
                <a:latin typeface="Calibri" panose="020F0502020204030204" pitchFamily="34" charset="0"/>
              </a:rPr>
              <a:t>…</a:t>
            </a:r>
            <a:endParaRPr lang="en-GB" b="1" dirty="0"/>
          </a:p>
        </p:txBody>
      </p:sp>
      <p:sp>
        <p:nvSpPr>
          <p:cNvPr id="4" name="Rectangle 3"/>
          <p:cNvSpPr>
            <a:spLocks noChangeArrowheads="1"/>
          </p:cNvSpPr>
          <p:nvPr/>
        </p:nvSpPr>
        <p:spPr bwMode="auto">
          <a:xfrm>
            <a:off x="838201" y="1522098"/>
            <a:ext cx="1037523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70000"/>
              <a:buFont typeface="Wingdings" panose="05000000000000000000" pitchFamily="2" charset="2"/>
              <a:buChar char="§"/>
              <a:defRPr sz="3200">
                <a:solidFill>
                  <a:schemeClr val="tx1"/>
                </a:solidFill>
                <a:latin typeface="Arial Narrow" pitchFamily="4" charset="0"/>
                <a:ea typeface="ＭＳ Ｐゴシック" pitchFamily="4" charset="-128"/>
              </a:defRPr>
            </a:lvl1pPr>
            <a:lvl2pPr marL="742950" indent="-285750">
              <a:spcBef>
                <a:spcPct val="20000"/>
              </a:spcBef>
              <a:buFont typeface="Times" panose="02020603050405020304" pitchFamily="18" charset="0"/>
              <a:buChar char="•"/>
              <a:defRPr sz="2800">
                <a:solidFill>
                  <a:schemeClr val="tx1"/>
                </a:solidFill>
                <a:latin typeface="Arial Narrow" pitchFamily="4" charset="0"/>
                <a:ea typeface="ＭＳ Ｐゴシック" pitchFamily="4" charset="-128"/>
              </a:defRPr>
            </a:lvl2pPr>
            <a:lvl3pPr marL="1143000" indent="-228600">
              <a:spcBef>
                <a:spcPct val="20000"/>
              </a:spcBef>
              <a:buChar char="•"/>
              <a:defRPr sz="2400">
                <a:solidFill>
                  <a:schemeClr val="tx1"/>
                </a:solidFill>
                <a:latin typeface="Arial Narrow" pitchFamily="4" charset="0"/>
                <a:ea typeface="ＭＳ Ｐゴシック" pitchFamily="4" charset="-128"/>
              </a:defRPr>
            </a:lvl3pPr>
            <a:lvl4pPr marL="1600200" indent="-228600">
              <a:spcBef>
                <a:spcPct val="20000"/>
              </a:spcBef>
              <a:buChar char="–"/>
              <a:defRPr sz="2000">
                <a:solidFill>
                  <a:schemeClr val="tx1"/>
                </a:solidFill>
                <a:latin typeface="Arial Narrow" pitchFamily="4" charset="0"/>
                <a:ea typeface="ＭＳ Ｐゴシック" pitchFamily="4" charset="-128"/>
              </a:defRPr>
            </a:lvl4pPr>
            <a:lvl5pPr marL="2057400" indent="-228600">
              <a:spcBef>
                <a:spcPct val="20000"/>
              </a:spcBef>
              <a:buChar char="»"/>
              <a:defRPr sz="2000">
                <a:solidFill>
                  <a:schemeClr val="tx1"/>
                </a:solidFill>
                <a:latin typeface="Arial Narrow" pitchFamily="4" charset="0"/>
                <a:ea typeface="ＭＳ Ｐゴシック" pitchFamily="4" charset="-128"/>
              </a:defRPr>
            </a:lvl5pPr>
            <a:lvl6pPr marL="2514600" indent="-228600" eaLnBrk="0" fontAlgn="base" hangingPunct="0">
              <a:spcBef>
                <a:spcPct val="20000"/>
              </a:spcBef>
              <a:spcAft>
                <a:spcPct val="0"/>
              </a:spcAft>
              <a:buChar char="»"/>
              <a:defRPr sz="2000">
                <a:solidFill>
                  <a:schemeClr val="tx1"/>
                </a:solidFill>
                <a:latin typeface="Arial Narrow" pitchFamily="4" charset="0"/>
                <a:ea typeface="ＭＳ Ｐゴシック" pitchFamily="4" charset="-128"/>
              </a:defRPr>
            </a:lvl6pPr>
            <a:lvl7pPr marL="2971800" indent="-228600" eaLnBrk="0" fontAlgn="base" hangingPunct="0">
              <a:spcBef>
                <a:spcPct val="20000"/>
              </a:spcBef>
              <a:spcAft>
                <a:spcPct val="0"/>
              </a:spcAft>
              <a:buChar char="»"/>
              <a:defRPr sz="2000">
                <a:solidFill>
                  <a:schemeClr val="tx1"/>
                </a:solidFill>
                <a:latin typeface="Arial Narrow" pitchFamily="4" charset="0"/>
                <a:ea typeface="ＭＳ Ｐゴシック" pitchFamily="4" charset="-128"/>
              </a:defRPr>
            </a:lvl7pPr>
            <a:lvl8pPr marL="3429000" indent="-228600" eaLnBrk="0" fontAlgn="base" hangingPunct="0">
              <a:spcBef>
                <a:spcPct val="20000"/>
              </a:spcBef>
              <a:spcAft>
                <a:spcPct val="0"/>
              </a:spcAft>
              <a:buChar char="»"/>
              <a:defRPr sz="2000">
                <a:solidFill>
                  <a:schemeClr val="tx1"/>
                </a:solidFill>
                <a:latin typeface="Arial Narrow" pitchFamily="4" charset="0"/>
                <a:ea typeface="ＭＳ Ｐゴシック" pitchFamily="4" charset="-128"/>
              </a:defRPr>
            </a:lvl8pPr>
            <a:lvl9pPr marL="3886200" indent="-228600" eaLnBrk="0" fontAlgn="base" hangingPunct="0">
              <a:spcBef>
                <a:spcPct val="20000"/>
              </a:spcBef>
              <a:spcAft>
                <a:spcPct val="0"/>
              </a:spcAft>
              <a:buChar char="»"/>
              <a:defRPr sz="2000">
                <a:solidFill>
                  <a:schemeClr val="tx1"/>
                </a:solidFill>
                <a:latin typeface="Arial Narrow" pitchFamily="4" charset="0"/>
                <a:ea typeface="ＭＳ Ｐゴシック" pitchFamily="4" charset="-128"/>
              </a:defRPr>
            </a:lvl9pPr>
          </a:lstStyle>
          <a:p>
            <a:pPr>
              <a:spcBef>
                <a:spcPct val="0"/>
              </a:spcBef>
              <a:buSzTx/>
              <a:buNone/>
            </a:pPr>
            <a:r>
              <a:rPr lang="en-US" altLang="en-US" sz="2800" dirty="0">
                <a:latin typeface="Calibri" panose="020F0502020204030204" pitchFamily="34" charset="0"/>
              </a:rPr>
              <a:t>• The first implantable mobile phone will become commercially available in 2025.</a:t>
            </a:r>
          </a:p>
        </p:txBody>
      </p:sp>
      <p:sp>
        <p:nvSpPr>
          <p:cNvPr id="5" name="Rectangle 4"/>
          <p:cNvSpPr>
            <a:spLocks noChangeArrowheads="1"/>
          </p:cNvSpPr>
          <p:nvPr/>
        </p:nvSpPr>
        <p:spPr bwMode="auto">
          <a:xfrm>
            <a:off x="838201" y="2665098"/>
            <a:ext cx="9525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70000"/>
              <a:buFont typeface="Wingdings" panose="05000000000000000000" pitchFamily="2" charset="2"/>
              <a:buChar char="§"/>
              <a:defRPr sz="3200">
                <a:solidFill>
                  <a:schemeClr val="tx1"/>
                </a:solidFill>
                <a:latin typeface="Arial Narrow" pitchFamily="4" charset="0"/>
                <a:ea typeface="ＭＳ Ｐゴシック" pitchFamily="4" charset="-128"/>
              </a:defRPr>
            </a:lvl1pPr>
            <a:lvl2pPr marL="742950" indent="-285750">
              <a:spcBef>
                <a:spcPct val="20000"/>
              </a:spcBef>
              <a:buFont typeface="Times" panose="02020603050405020304" pitchFamily="18" charset="0"/>
              <a:buChar char="•"/>
              <a:defRPr sz="2800">
                <a:solidFill>
                  <a:schemeClr val="tx1"/>
                </a:solidFill>
                <a:latin typeface="Arial Narrow" pitchFamily="4" charset="0"/>
                <a:ea typeface="ＭＳ Ｐゴシック" pitchFamily="4" charset="-128"/>
              </a:defRPr>
            </a:lvl2pPr>
            <a:lvl3pPr marL="1143000" indent="-228600">
              <a:spcBef>
                <a:spcPct val="20000"/>
              </a:spcBef>
              <a:buChar char="•"/>
              <a:defRPr sz="2400">
                <a:solidFill>
                  <a:schemeClr val="tx1"/>
                </a:solidFill>
                <a:latin typeface="Arial Narrow" pitchFamily="4" charset="0"/>
                <a:ea typeface="ＭＳ Ｐゴシック" pitchFamily="4" charset="-128"/>
              </a:defRPr>
            </a:lvl3pPr>
            <a:lvl4pPr marL="1600200" indent="-228600">
              <a:spcBef>
                <a:spcPct val="20000"/>
              </a:spcBef>
              <a:buChar char="–"/>
              <a:defRPr sz="2000">
                <a:solidFill>
                  <a:schemeClr val="tx1"/>
                </a:solidFill>
                <a:latin typeface="Arial Narrow" pitchFamily="4" charset="0"/>
                <a:ea typeface="ＭＳ Ｐゴシック" pitchFamily="4" charset="-128"/>
              </a:defRPr>
            </a:lvl4pPr>
            <a:lvl5pPr marL="2057400" indent="-228600">
              <a:spcBef>
                <a:spcPct val="20000"/>
              </a:spcBef>
              <a:buChar char="»"/>
              <a:defRPr sz="2000">
                <a:solidFill>
                  <a:schemeClr val="tx1"/>
                </a:solidFill>
                <a:latin typeface="Arial Narrow" pitchFamily="4" charset="0"/>
                <a:ea typeface="ＭＳ Ｐゴシック" pitchFamily="4" charset="-128"/>
              </a:defRPr>
            </a:lvl5pPr>
            <a:lvl6pPr marL="2514600" indent="-228600" eaLnBrk="0" fontAlgn="base" hangingPunct="0">
              <a:spcBef>
                <a:spcPct val="20000"/>
              </a:spcBef>
              <a:spcAft>
                <a:spcPct val="0"/>
              </a:spcAft>
              <a:buChar char="»"/>
              <a:defRPr sz="2000">
                <a:solidFill>
                  <a:schemeClr val="tx1"/>
                </a:solidFill>
                <a:latin typeface="Arial Narrow" pitchFamily="4" charset="0"/>
                <a:ea typeface="ＭＳ Ｐゴシック" pitchFamily="4" charset="-128"/>
              </a:defRPr>
            </a:lvl6pPr>
            <a:lvl7pPr marL="2971800" indent="-228600" eaLnBrk="0" fontAlgn="base" hangingPunct="0">
              <a:spcBef>
                <a:spcPct val="20000"/>
              </a:spcBef>
              <a:spcAft>
                <a:spcPct val="0"/>
              </a:spcAft>
              <a:buChar char="»"/>
              <a:defRPr sz="2000">
                <a:solidFill>
                  <a:schemeClr val="tx1"/>
                </a:solidFill>
                <a:latin typeface="Arial Narrow" pitchFamily="4" charset="0"/>
                <a:ea typeface="ＭＳ Ｐゴシック" pitchFamily="4" charset="-128"/>
              </a:defRPr>
            </a:lvl7pPr>
            <a:lvl8pPr marL="3429000" indent="-228600" eaLnBrk="0" fontAlgn="base" hangingPunct="0">
              <a:spcBef>
                <a:spcPct val="20000"/>
              </a:spcBef>
              <a:spcAft>
                <a:spcPct val="0"/>
              </a:spcAft>
              <a:buChar char="»"/>
              <a:defRPr sz="2000">
                <a:solidFill>
                  <a:schemeClr val="tx1"/>
                </a:solidFill>
                <a:latin typeface="Arial Narrow" pitchFamily="4" charset="0"/>
                <a:ea typeface="ＭＳ Ｐゴシック" pitchFamily="4" charset="-128"/>
              </a:defRPr>
            </a:lvl8pPr>
            <a:lvl9pPr marL="3886200" indent="-228600" eaLnBrk="0" fontAlgn="base" hangingPunct="0">
              <a:spcBef>
                <a:spcPct val="20000"/>
              </a:spcBef>
              <a:spcAft>
                <a:spcPct val="0"/>
              </a:spcAft>
              <a:buChar char="»"/>
              <a:defRPr sz="2000">
                <a:solidFill>
                  <a:schemeClr val="tx1"/>
                </a:solidFill>
                <a:latin typeface="Arial Narrow" pitchFamily="4" charset="0"/>
                <a:ea typeface="ＭＳ Ｐゴシック" pitchFamily="4" charset="-128"/>
              </a:defRPr>
            </a:lvl9pPr>
          </a:lstStyle>
          <a:p>
            <a:pPr>
              <a:spcBef>
                <a:spcPct val="0"/>
              </a:spcBef>
              <a:buSzTx/>
              <a:buNone/>
            </a:pPr>
            <a:r>
              <a:rPr lang="en-US" altLang="en-US" sz="2800" dirty="0">
                <a:latin typeface="Calibri" panose="020F0502020204030204" pitchFamily="34" charset="0"/>
              </a:rPr>
              <a:t>• 10% of reading glasses will be connected to the internet by 2023.</a:t>
            </a:r>
          </a:p>
        </p:txBody>
      </p:sp>
      <p:sp>
        <p:nvSpPr>
          <p:cNvPr id="6" name="Rectangle 5"/>
          <p:cNvSpPr>
            <a:spLocks noChangeArrowheads="1"/>
          </p:cNvSpPr>
          <p:nvPr/>
        </p:nvSpPr>
        <p:spPr bwMode="auto">
          <a:xfrm>
            <a:off x="838201" y="3889060"/>
            <a:ext cx="9525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70000"/>
              <a:buFont typeface="Wingdings" panose="05000000000000000000" pitchFamily="2" charset="2"/>
              <a:buChar char="§"/>
              <a:defRPr sz="3200">
                <a:solidFill>
                  <a:schemeClr val="tx1"/>
                </a:solidFill>
                <a:latin typeface="Arial Narrow" pitchFamily="4" charset="0"/>
                <a:ea typeface="ＭＳ Ｐゴシック" pitchFamily="4" charset="-128"/>
              </a:defRPr>
            </a:lvl1pPr>
            <a:lvl2pPr marL="742950" indent="-285750">
              <a:spcBef>
                <a:spcPct val="20000"/>
              </a:spcBef>
              <a:buFont typeface="Times" panose="02020603050405020304" pitchFamily="18" charset="0"/>
              <a:buChar char="•"/>
              <a:defRPr sz="2800">
                <a:solidFill>
                  <a:schemeClr val="tx1"/>
                </a:solidFill>
                <a:latin typeface="Arial Narrow" pitchFamily="4" charset="0"/>
                <a:ea typeface="ＭＳ Ｐゴシック" pitchFamily="4" charset="-128"/>
              </a:defRPr>
            </a:lvl2pPr>
            <a:lvl3pPr marL="1143000" indent="-228600">
              <a:spcBef>
                <a:spcPct val="20000"/>
              </a:spcBef>
              <a:buChar char="•"/>
              <a:defRPr sz="2400">
                <a:solidFill>
                  <a:schemeClr val="tx1"/>
                </a:solidFill>
                <a:latin typeface="Arial Narrow" pitchFamily="4" charset="0"/>
                <a:ea typeface="ＭＳ Ｐゴシック" pitchFamily="4" charset="-128"/>
              </a:defRPr>
            </a:lvl3pPr>
            <a:lvl4pPr marL="1600200" indent="-228600">
              <a:spcBef>
                <a:spcPct val="20000"/>
              </a:spcBef>
              <a:buChar char="–"/>
              <a:defRPr sz="2000">
                <a:solidFill>
                  <a:schemeClr val="tx1"/>
                </a:solidFill>
                <a:latin typeface="Arial Narrow" pitchFamily="4" charset="0"/>
                <a:ea typeface="ＭＳ Ｐゴシック" pitchFamily="4" charset="-128"/>
              </a:defRPr>
            </a:lvl4pPr>
            <a:lvl5pPr marL="2057400" indent="-228600">
              <a:spcBef>
                <a:spcPct val="20000"/>
              </a:spcBef>
              <a:buChar char="»"/>
              <a:defRPr sz="2000">
                <a:solidFill>
                  <a:schemeClr val="tx1"/>
                </a:solidFill>
                <a:latin typeface="Arial Narrow" pitchFamily="4" charset="0"/>
                <a:ea typeface="ＭＳ Ｐゴシック" pitchFamily="4" charset="-128"/>
              </a:defRPr>
            </a:lvl5pPr>
            <a:lvl6pPr marL="2514600" indent="-228600" eaLnBrk="0" fontAlgn="base" hangingPunct="0">
              <a:spcBef>
                <a:spcPct val="20000"/>
              </a:spcBef>
              <a:spcAft>
                <a:spcPct val="0"/>
              </a:spcAft>
              <a:buChar char="»"/>
              <a:defRPr sz="2000">
                <a:solidFill>
                  <a:schemeClr val="tx1"/>
                </a:solidFill>
                <a:latin typeface="Arial Narrow" pitchFamily="4" charset="0"/>
                <a:ea typeface="ＭＳ Ｐゴシック" pitchFamily="4" charset="-128"/>
              </a:defRPr>
            </a:lvl6pPr>
            <a:lvl7pPr marL="2971800" indent="-228600" eaLnBrk="0" fontAlgn="base" hangingPunct="0">
              <a:spcBef>
                <a:spcPct val="20000"/>
              </a:spcBef>
              <a:spcAft>
                <a:spcPct val="0"/>
              </a:spcAft>
              <a:buChar char="»"/>
              <a:defRPr sz="2000">
                <a:solidFill>
                  <a:schemeClr val="tx1"/>
                </a:solidFill>
                <a:latin typeface="Arial Narrow" pitchFamily="4" charset="0"/>
                <a:ea typeface="ＭＳ Ｐゴシック" pitchFamily="4" charset="-128"/>
              </a:defRPr>
            </a:lvl7pPr>
            <a:lvl8pPr marL="3429000" indent="-228600" eaLnBrk="0" fontAlgn="base" hangingPunct="0">
              <a:spcBef>
                <a:spcPct val="20000"/>
              </a:spcBef>
              <a:spcAft>
                <a:spcPct val="0"/>
              </a:spcAft>
              <a:buChar char="»"/>
              <a:defRPr sz="2000">
                <a:solidFill>
                  <a:schemeClr val="tx1"/>
                </a:solidFill>
                <a:latin typeface="Arial Narrow" pitchFamily="4" charset="0"/>
                <a:ea typeface="ＭＳ Ｐゴシック" pitchFamily="4" charset="-128"/>
              </a:defRPr>
            </a:lvl8pPr>
            <a:lvl9pPr marL="3886200" indent="-228600" eaLnBrk="0" fontAlgn="base" hangingPunct="0">
              <a:spcBef>
                <a:spcPct val="20000"/>
              </a:spcBef>
              <a:spcAft>
                <a:spcPct val="0"/>
              </a:spcAft>
              <a:buChar char="»"/>
              <a:defRPr sz="2000">
                <a:solidFill>
                  <a:schemeClr val="tx1"/>
                </a:solidFill>
                <a:latin typeface="Arial Narrow" pitchFamily="4" charset="0"/>
                <a:ea typeface="ＭＳ Ｐゴシック" pitchFamily="4" charset="-128"/>
              </a:defRPr>
            </a:lvl9pPr>
          </a:lstStyle>
          <a:p>
            <a:pPr>
              <a:spcBef>
                <a:spcPct val="0"/>
              </a:spcBef>
              <a:buSzTx/>
              <a:buNone/>
            </a:pPr>
            <a:r>
              <a:rPr lang="en-US" altLang="en-US" sz="2800" dirty="0">
                <a:latin typeface="Calibri" panose="020F0502020204030204" pitchFamily="34" charset="0"/>
              </a:rPr>
              <a:t>• More than 50% of Internet traffic to homes will be from appliances and device by 2024.</a:t>
            </a:r>
          </a:p>
        </p:txBody>
      </p:sp>
      <p:sp>
        <p:nvSpPr>
          <p:cNvPr id="7" name="Rectangle 6"/>
          <p:cNvSpPr>
            <a:spLocks noChangeArrowheads="1"/>
          </p:cNvSpPr>
          <p:nvPr/>
        </p:nvSpPr>
        <p:spPr bwMode="auto">
          <a:xfrm>
            <a:off x="838200" y="5032060"/>
            <a:ext cx="812933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70000"/>
              <a:buFont typeface="Wingdings" panose="05000000000000000000" pitchFamily="2" charset="2"/>
              <a:buChar char="§"/>
              <a:defRPr sz="3200">
                <a:solidFill>
                  <a:schemeClr val="tx1"/>
                </a:solidFill>
                <a:latin typeface="Arial Narrow" pitchFamily="4" charset="0"/>
                <a:ea typeface="ＭＳ Ｐゴシック" pitchFamily="4" charset="-128"/>
              </a:defRPr>
            </a:lvl1pPr>
            <a:lvl2pPr marL="742950" indent="-285750">
              <a:spcBef>
                <a:spcPct val="20000"/>
              </a:spcBef>
              <a:buFont typeface="Times" panose="02020603050405020304" pitchFamily="18" charset="0"/>
              <a:buChar char="•"/>
              <a:defRPr sz="2800">
                <a:solidFill>
                  <a:schemeClr val="tx1"/>
                </a:solidFill>
                <a:latin typeface="Arial Narrow" pitchFamily="4" charset="0"/>
                <a:ea typeface="ＭＳ Ｐゴシック" pitchFamily="4" charset="-128"/>
              </a:defRPr>
            </a:lvl2pPr>
            <a:lvl3pPr marL="1143000" indent="-228600">
              <a:spcBef>
                <a:spcPct val="20000"/>
              </a:spcBef>
              <a:buChar char="•"/>
              <a:defRPr sz="2400">
                <a:solidFill>
                  <a:schemeClr val="tx1"/>
                </a:solidFill>
                <a:latin typeface="Arial Narrow" pitchFamily="4" charset="0"/>
                <a:ea typeface="ＭＳ Ｐゴシック" pitchFamily="4" charset="-128"/>
              </a:defRPr>
            </a:lvl3pPr>
            <a:lvl4pPr marL="1600200" indent="-228600">
              <a:spcBef>
                <a:spcPct val="20000"/>
              </a:spcBef>
              <a:buChar char="–"/>
              <a:defRPr sz="2000">
                <a:solidFill>
                  <a:schemeClr val="tx1"/>
                </a:solidFill>
                <a:latin typeface="Arial Narrow" pitchFamily="4" charset="0"/>
                <a:ea typeface="ＭＳ Ｐゴシック" pitchFamily="4" charset="-128"/>
              </a:defRPr>
            </a:lvl4pPr>
            <a:lvl5pPr marL="2057400" indent="-228600">
              <a:spcBef>
                <a:spcPct val="20000"/>
              </a:spcBef>
              <a:buChar char="»"/>
              <a:defRPr sz="2000">
                <a:solidFill>
                  <a:schemeClr val="tx1"/>
                </a:solidFill>
                <a:latin typeface="Arial Narrow" pitchFamily="4" charset="0"/>
                <a:ea typeface="ＭＳ Ｐゴシック" pitchFamily="4" charset="-128"/>
              </a:defRPr>
            </a:lvl5pPr>
            <a:lvl6pPr marL="2514600" indent="-228600" eaLnBrk="0" fontAlgn="base" hangingPunct="0">
              <a:spcBef>
                <a:spcPct val="20000"/>
              </a:spcBef>
              <a:spcAft>
                <a:spcPct val="0"/>
              </a:spcAft>
              <a:buChar char="»"/>
              <a:defRPr sz="2000">
                <a:solidFill>
                  <a:schemeClr val="tx1"/>
                </a:solidFill>
                <a:latin typeface="Arial Narrow" pitchFamily="4" charset="0"/>
                <a:ea typeface="ＭＳ Ｐゴシック" pitchFamily="4" charset="-128"/>
              </a:defRPr>
            </a:lvl6pPr>
            <a:lvl7pPr marL="2971800" indent="-228600" eaLnBrk="0" fontAlgn="base" hangingPunct="0">
              <a:spcBef>
                <a:spcPct val="20000"/>
              </a:spcBef>
              <a:spcAft>
                <a:spcPct val="0"/>
              </a:spcAft>
              <a:buChar char="»"/>
              <a:defRPr sz="2000">
                <a:solidFill>
                  <a:schemeClr val="tx1"/>
                </a:solidFill>
                <a:latin typeface="Arial Narrow" pitchFamily="4" charset="0"/>
                <a:ea typeface="ＭＳ Ｐゴシック" pitchFamily="4" charset="-128"/>
              </a:defRPr>
            </a:lvl7pPr>
            <a:lvl8pPr marL="3429000" indent="-228600" eaLnBrk="0" fontAlgn="base" hangingPunct="0">
              <a:spcBef>
                <a:spcPct val="20000"/>
              </a:spcBef>
              <a:spcAft>
                <a:spcPct val="0"/>
              </a:spcAft>
              <a:buChar char="»"/>
              <a:defRPr sz="2000">
                <a:solidFill>
                  <a:schemeClr val="tx1"/>
                </a:solidFill>
                <a:latin typeface="Arial Narrow" pitchFamily="4" charset="0"/>
                <a:ea typeface="ＭＳ Ｐゴシック" pitchFamily="4" charset="-128"/>
              </a:defRPr>
            </a:lvl8pPr>
            <a:lvl9pPr marL="3886200" indent="-228600" eaLnBrk="0" fontAlgn="base" hangingPunct="0">
              <a:spcBef>
                <a:spcPct val="20000"/>
              </a:spcBef>
              <a:spcAft>
                <a:spcPct val="0"/>
              </a:spcAft>
              <a:buChar char="»"/>
              <a:defRPr sz="2000">
                <a:solidFill>
                  <a:schemeClr val="tx1"/>
                </a:solidFill>
                <a:latin typeface="Arial Narrow" pitchFamily="4" charset="0"/>
                <a:ea typeface="ＭＳ Ｐゴシック" pitchFamily="4" charset="-128"/>
              </a:defRPr>
            </a:lvl9pPr>
          </a:lstStyle>
          <a:p>
            <a:pPr>
              <a:spcBef>
                <a:spcPct val="0"/>
              </a:spcBef>
              <a:buSzTx/>
              <a:buNone/>
            </a:pPr>
            <a:r>
              <a:rPr lang="en-US" altLang="en-US" sz="2800" dirty="0">
                <a:latin typeface="Calibri" panose="020F0502020204030204" pitchFamily="34" charset="0"/>
              </a:rPr>
              <a:t>• 80% of people on earth will have a digital presence online by 2023.</a:t>
            </a:r>
          </a:p>
        </p:txBody>
      </p:sp>
    </p:spTree>
    <p:extLst>
      <p:ext uri="{BB962C8B-B14F-4D97-AF65-F5344CB8AC3E}">
        <p14:creationId xmlns:p14="http://schemas.microsoft.com/office/powerpoint/2010/main" val="112369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20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20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allAtOnce"/>
      <p:bldP spid="6" grpId="0" build="allAtOnce"/>
      <p:bldP spid="7" grpId="0" build="allAtOnce"/>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43277" y="712269"/>
            <a:ext cx="3370998" cy="5502264"/>
          </a:xfrm>
        </p:spPr>
        <p:txBody>
          <a:bodyPr vert="horz" lIns="91440" tIns="45720" rIns="91440" bIns="45720" rtlCol="0" anchor="ctr">
            <a:normAutofit/>
          </a:bodyPr>
          <a:lstStyle/>
          <a:p>
            <a:r>
              <a:rPr lang="en-US" b="1" kern="1200">
                <a:solidFill>
                  <a:srgbClr val="FFFFFF"/>
                </a:solidFill>
                <a:latin typeface="+mj-lt"/>
                <a:ea typeface="+mj-ea"/>
                <a:cs typeface="+mj-cs"/>
              </a:rPr>
              <a:t>Copyright Notice</a:t>
            </a:r>
          </a:p>
        </p:txBody>
      </p:sp>
      <p:graphicFrame>
        <p:nvGraphicFramePr>
          <p:cNvPr id="6" name="TextBox 2"/>
          <p:cNvGraphicFramePr/>
          <p:nvPr>
            <p:extLst>
              <p:ext uri="{D42A27DB-BD31-4B8C-83A1-F6EECF244321}">
                <p14:modId xmlns:p14="http://schemas.microsoft.com/office/powerpoint/2010/main" val="554247799"/>
              </p:ext>
            </p:extLst>
          </p:nvPr>
        </p:nvGraphicFramePr>
        <p:xfrm>
          <a:off x="4853305" y="1008699"/>
          <a:ext cx="5479415" cy="44777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3866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latin typeface="+mn-lt"/>
              </a:rPr>
              <a:t>The latest trends/threats</a:t>
            </a:r>
          </a:p>
        </p:txBody>
      </p:sp>
      <p:sp>
        <p:nvSpPr>
          <p:cNvPr id="3" name="Subtitle 2"/>
          <p:cNvSpPr>
            <a:spLocks noGrp="1"/>
          </p:cNvSpPr>
          <p:nvPr>
            <p:ph type="subTitle" idx="1"/>
          </p:nvPr>
        </p:nvSpPr>
        <p:spPr/>
        <p:txBody>
          <a:bodyPr/>
          <a:lstStyle/>
          <a:p>
            <a:r>
              <a:rPr lang="en-GB" b="1" dirty="0"/>
              <a:t>Spring Vale Primary School </a:t>
            </a:r>
          </a:p>
          <a:p>
            <a:endParaRPr lang="en-GB" dirty="0"/>
          </a:p>
        </p:txBody>
      </p:sp>
    </p:spTree>
    <p:extLst>
      <p:ext uri="{BB962C8B-B14F-4D97-AF65-F5344CB8AC3E}">
        <p14:creationId xmlns:p14="http://schemas.microsoft.com/office/powerpoint/2010/main" val="3657594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21" name="Rectangle 20">
            <a:extLst>
              <a:ext uri="{FF2B5EF4-FFF2-40B4-BE49-F238E27FC236}">
                <a16:creationId xmlns="" xmlns:a16="http://schemas.microsoft.com/office/drawing/2014/main" id="{70BDD0CE-06A4-404B-8A13-580229C1C923}"/>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4572000"/>
          </a:xfrm>
          <a:prstGeom prst="rect">
            <a:avLst/>
          </a:prstGeom>
          <a:solidFill>
            <a:srgbClr val="6528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6">
            <a:extLst>
              <a:ext uri="{FF2B5EF4-FFF2-40B4-BE49-F238E27FC236}">
                <a16:creationId xmlns="" xmlns:a16="http://schemas.microsoft.com/office/drawing/2014/main" id="{B7511254-A05E-4E15-ABEE-9CE803485395}"/>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21564" y="320843"/>
            <a:ext cx="11548872" cy="3930315"/>
          </a:xfrm>
          <a:prstGeom prst="roundRect">
            <a:avLst>
              <a:gd name="adj" fmla="val 0"/>
            </a:avLst>
          </a:prstGeom>
          <a:solidFill>
            <a:srgbClr val="FFFFFF"/>
          </a:solidFill>
          <a:ln w="9525">
            <a:solidFill>
              <a:schemeClr val="bg2"/>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r="8509" b="2"/>
          <a:stretch/>
        </p:blipFill>
        <p:spPr>
          <a:xfrm>
            <a:off x="7534656" y="640080"/>
            <a:ext cx="4015740" cy="3291840"/>
          </a:xfrm>
          <a:prstGeom prst="rect">
            <a:avLst/>
          </a:prstGeom>
        </p:spPr>
      </p:pic>
      <p:pic>
        <p:nvPicPr>
          <p:cNvPr id="5" name="Picture 4"/>
          <p:cNvPicPr>
            <a:picLocks noChangeAspect="1"/>
          </p:cNvPicPr>
          <p:nvPr/>
        </p:nvPicPr>
        <p:blipFill rotWithShape="1">
          <a:blip r:embed="rId3"/>
          <a:srcRect r="11039" b="2"/>
          <a:stretch/>
        </p:blipFill>
        <p:spPr>
          <a:xfrm>
            <a:off x="641604" y="640080"/>
            <a:ext cx="6732183" cy="3291840"/>
          </a:xfrm>
          <a:prstGeom prst="rect">
            <a:avLst/>
          </a:prstGeom>
        </p:spPr>
      </p:pic>
      <p:sp>
        <p:nvSpPr>
          <p:cNvPr id="2" name="Title 1"/>
          <p:cNvSpPr>
            <a:spLocks noGrp="1"/>
          </p:cNvSpPr>
          <p:nvPr>
            <p:ph type="title"/>
          </p:nvPr>
        </p:nvSpPr>
        <p:spPr>
          <a:xfrm>
            <a:off x="990600" y="4642583"/>
            <a:ext cx="10210800" cy="1099845"/>
          </a:xfrm>
        </p:spPr>
        <p:txBody>
          <a:bodyPr vert="horz" lIns="91440" tIns="45720" rIns="91440" bIns="45720" rtlCol="0" anchor="b">
            <a:normAutofit/>
          </a:bodyPr>
          <a:lstStyle/>
          <a:p>
            <a:pPr algn="ctr"/>
            <a:r>
              <a:rPr lang="en-US" sz="6000" b="1" kern="1200">
                <a:solidFill>
                  <a:schemeClr val="tx1"/>
                </a:solidFill>
                <a:latin typeface="+mj-lt"/>
                <a:ea typeface="+mj-ea"/>
                <a:cs typeface="+mj-cs"/>
              </a:rPr>
              <a:t>Tech Toddlers</a:t>
            </a:r>
          </a:p>
        </p:txBody>
      </p:sp>
    </p:spTree>
    <p:extLst>
      <p:ext uri="{BB962C8B-B14F-4D97-AF65-F5344CB8AC3E}">
        <p14:creationId xmlns:p14="http://schemas.microsoft.com/office/powerpoint/2010/main" val="96451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722296" y="199862"/>
            <a:ext cx="10607040" cy="94254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800" b="1" dirty="0">
                <a:latin typeface="+mn-lt"/>
              </a:rPr>
              <a:t>Children’s Media Lives</a:t>
            </a:r>
          </a:p>
        </p:txBody>
      </p:sp>
      <p:pic>
        <p:nvPicPr>
          <p:cNvPr id="4" name="Picture 3"/>
          <p:cNvPicPr>
            <a:picLocks noChangeAspect="1"/>
          </p:cNvPicPr>
          <p:nvPr/>
        </p:nvPicPr>
        <p:blipFill>
          <a:blip r:embed="rId2"/>
          <a:stretch>
            <a:fillRect/>
          </a:stretch>
        </p:blipFill>
        <p:spPr>
          <a:xfrm>
            <a:off x="1267460" y="1142406"/>
            <a:ext cx="4127500" cy="4648200"/>
          </a:xfrm>
          <a:prstGeom prst="rect">
            <a:avLst/>
          </a:prstGeom>
        </p:spPr>
      </p:pic>
      <p:sp>
        <p:nvSpPr>
          <p:cNvPr id="5" name="Rectangle 4"/>
          <p:cNvSpPr/>
          <p:nvPr/>
        </p:nvSpPr>
        <p:spPr>
          <a:xfrm>
            <a:off x="2346960" y="6008497"/>
            <a:ext cx="6096000" cy="646331"/>
          </a:xfrm>
          <a:prstGeom prst="rect">
            <a:avLst/>
          </a:prstGeom>
        </p:spPr>
        <p:txBody>
          <a:bodyPr>
            <a:spAutoFit/>
          </a:bodyPr>
          <a:lstStyle/>
          <a:p>
            <a:r>
              <a:rPr lang="en-GB" dirty="0"/>
              <a:t>https://</a:t>
            </a:r>
            <a:r>
              <a:rPr lang="en-GB" dirty="0" err="1"/>
              <a:t>www.ofcom.org.uk</a:t>
            </a:r>
            <a:r>
              <a:rPr lang="en-GB" dirty="0"/>
              <a:t>/__data/assets/</a:t>
            </a:r>
            <a:r>
              <a:rPr lang="en-GB" dirty="0" err="1"/>
              <a:t>pdf_file</a:t>
            </a:r>
            <a:r>
              <a:rPr lang="en-GB" dirty="0"/>
              <a:t>/0020/108182/children-parents-media-use-attitudes-2017.pdf</a:t>
            </a:r>
          </a:p>
        </p:txBody>
      </p:sp>
      <p:pic>
        <p:nvPicPr>
          <p:cNvPr id="6" name="Picture 5"/>
          <p:cNvPicPr>
            <a:picLocks noChangeAspect="1"/>
          </p:cNvPicPr>
          <p:nvPr/>
        </p:nvPicPr>
        <p:blipFill>
          <a:blip r:embed="rId3"/>
          <a:stretch>
            <a:fillRect/>
          </a:stretch>
        </p:blipFill>
        <p:spPr>
          <a:xfrm>
            <a:off x="6412698" y="1142406"/>
            <a:ext cx="3898900" cy="4635500"/>
          </a:xfrm>
          <a:prstGeom prst="rect">
            <a:avLst/>
          </a:prstGeom>
        </p:spPr>
      </p:pic>
    </p:spTree>
    <p:extLst>
      <p:ext uri="{BB962C8B-B14F-4D97-AF65-F5344CB8AC3E}">
        <p14:creationId xmlns:p14="http://schemas.microsoft.com/office/powerpoint/2010/main" val="1034168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722296" y="199862"/>
            <a:ext cx="10607040" cy="94254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800" b="1" dirty="0">
                <a:latin typeface="+mn-lt"/>
              </a:rPr>
              <a:t>Children’s Media Lives</a:t>
            </a:r>
          </a:p>
        </p:txBody>
      </p:sp>
      <p:sp>
        <p:nvSpPr>
          <p:cNvPr id="5" name="Rectangle 4"/>
          <p:cNvSpPr/>
          <p:nvPr/>
        </p:nvSpPr>
        <p:spPr>
          <a:xfrm>
            <a:off x="2346960" y="6008497"/>
            <a:ext cx="6096000" cy="646331"/>
          </a:xfrm>
          <a:prstGeom prst="rect">
            <a:avLst/>
          </a:prstGeom>
        </p:spPr>
        <p:txBody>
          <a:bodyPr>
            <a:spAutoFit/>
          </a:bodyPr>
          <a:lstStyle/>
          <a:p>
            <a:r>
              <a:rPr lang="en-GB" dirty="0"/>
              <a:t>https://</a:t>
            </a:r>
            <a:r>
              <a:rPr lang="en-GB" dirty="0" err="1"/>
              <a:t>www.ofcom.org.uk</a:t>
            </a:r>
            <a:r>
              <a:rPr lang="en-GB" dirty="0"/>
              <a:t>/__data/assets/</a:t>
            </a:r>
            <a:r>
              <a:rPr lang="en-GB" dirty="0" err="1"/>
              <a:t>pdf_file</a:t>
            </a:r>
            <a:r>
              <a:rPr lang="en-GB" dirty="0"/>
              <a:t>/0020/108182/children-parents-media-use-attitudes-2017.pdf</a:t>
            </a:r>
          </a:p>
        </p:txBody>
      </p:sp>
      <p:pic>
        <p:nvPicPr>
          <p:cNvPr id="2" name="Picture 1"/>
          <p:cNvPicPr>
            <a:picLocks noChangeAspect="1"/>
          </p:cNvPicPr>
          <p:nvPr/>
        </p:nvPicPr>
        <p:blipFill>
          <a:blip r:embed="rId2"/>
          <a:stretch>
            <a:fillRect/>
          </a:stretch>
        </p:blipFill>
        <p:spPr>
          <a:xfrm>
            <a:off x="1491313" y="1225951"/>
            <a:ext cx="4051300" cy="4699000"/>
          </a:xfrm>
          <a:prstGeom prst="rect">
            <a:avLst/>
          </a:prstGeom>
        </p:spPr>
      </p:pic>
      <p:pic>
        <p:nvPicPr>
          <p:cNvPr id="3" name="Picture 2"/>
          <p:cNvPicPr>
            <a:picLocks noChangeAspect="1"/>
          </p:cNvPicPr>
          <p:nvPr/>
        </p:nvPicPr>
        <p:blipFill>
          <a:blip r:embed="rId3"/>
          <a:stretch>
            <a:fillRect/>
          </a:stretch>
        </p:blipFill>
        <p:spPr>
          <a:xfrm>
            <a:off x="6338261" y="1225951"/>
            <a:ext cx="3913722" cy="4699000"/>
          </a:xfrm>
          <a:prstGeom prst="rect">
            <a:avLst/>
          </a:prstGeom>
        </p:spPr>
      </p:pic>
    </p:spTree>
    <p:extLst>
      <p:ext uri="{BB962C8B-B14F-4D97-AF65-F5344CB8AC3E}">
        <p14:creationId xmlns:p14="http://schemas.microsoft.com/office/powerpoint/2010/main" val="1837098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Calibri" panose="020F0502020204030204" pitchFamily="34" charset="0"/>
              </a:rPr>
              <a:t>Today’s stars for children</a:t>
            </a:r>
            <a:r>
              <a:rPr lang="mr-IN" b="1" dirty="0">
                <a:latin typeface="Calibri" panose="020F0502020204030204" pitchFamily="34" charset="0"/>
              </a:rPr>
              <a:t>…</a:t>
            </a:r>
            <a:endParaRPr lang="en-GB" b="1"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2438400"/>
            <a:ext cx="2817707" cy="158496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0550" y="2302256"/>
            <a:ext cx="3482340" cy="1857248"/>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60130" y="2302256"/>
            <a:ext cx="2785110" cy="2088833"/>
          </a:xfrm>
          <a:prstGeom prst="rect">
            <a:avLst/>
          </a:prstGeom>
        </p:spPr>
      </p:pic>
      <p:sp>
        <p:nvSpPr>
          <p:cNvPr id="12" name="TextBox 11"/>
          <p:cNvSpPr txBox="1"/>
          <p:nvPr/>
        </p:nvSpPr>
        <p:spPr>
          <a:xfrm>
            <a:off x="838200" y="4391089"/>
            <a:ext cx="2817707" cy="523220"/>
          </a:xfrm>
          <a:prstGeom prst="rect">
            <a:avLst/>
          </a:prstGeom>
          <a:noFill/>
        </p:spPr>
        <p:txBody>
          <a:bodyPr wrap="square" rtlCol="0">
            <a:spAutoFit/>
          </a:bodyPr>
          <a:lstStyle/>
          <a:p>
            <a:r>
              <a:rPr lang="en-GB" sz="2800" dirty="0"/>
              <a:t>Dan TDM</a:t>
            </a:r>
          </a:p>
        </p:txBody>
      </p:sp>
      <p:sp>
        <p:nvSpPr>
          <p:cNvPr id="13" name="TextBox 12"/>
          <p:cNvSpPr txBox="1"/>
          <p:nvPr/>
        </p:nvSpPr>
        <p:spPr>
          <a:xfrm>
            <a:off x="4400550" y="4391089"/>
            <a:ext cx="2817707" cy="523220"/>
          </a:xfrm>
          <a:prstGeom prst="rect">
            <a:avLst/>
          </a:prstGeom>
          <a:noFill/>
        </p:spPr>
        <p:txBody>
          <a:bodyPr wrap="square" rtlCol="0">
            <a:spAutoFit/>
          </a:bodyPr>
          <a:lstStyle/>
          <a:p>
            <a:r>
              <a:rPr lang="en-GB" sz="2800" dirty="0" err="1"/>
              <a:t>Zolella</a:t>
            </a:r>
            <a:endParaRPr lang="en-GB" sz="2800" dirty="0"/>
          </a:p>
        </p:txBody>
      </p:sp>
      <p:sp>
        <p:nvSpPr>
          <p:cNvPr id="14" name="TextBox 13"/>
          <p:cNvSpPr txBox="1"/>
          <p:nvPr/>
        </p:nvSpPr>
        <p:spPr>
          <a:xfrm>
            <a:off x="8627533" y="4552487"/>
            <a:ext cx="2817707" cy="523220"/>
          </a:xfrm>
          <a:prstGeom prst="rect">
            <a:avLst/>
          </a:prstGeom>
          <a:noFill/>
        </p:spPr>
        <p:txBody>
          <a:bodyPr wrap="square" rtlCol="0">
            <a:spAutoFit/>
          </a:bodyPr>
          <a:lstStyle/>
          <a:p>
            <a:r>
              <a:rPr lang="en-GB" sz="2800" dirty="0"/>
              <a:t>Harry Lewis</a:t>
            </a:r>
          </a:p>
        </p:txBody>
      </p:sp>
    </p:spTree>
    <p:extLst>
      <p:ext uri="{BB962C8B-B14F-4D97-AF65-F5344CB8AC3E}">
        <p14:creationId xmlns:p14="http://schemas.microsoft.com/office/powerpoint/2010/main" val="170428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106" y="178905"/>
            <a:ext cx="10607040" cy="1511784"/>
          </a:xfrm>
        </p:spPr>
        <p:txBody>
          <a:bodyPr/>
          <a:lstStyle/>
          <a:p>
            <a:r>
              <a:rPr lang="en-GB" b="1" dirty="0">
                <a:latin typeface="+mn-lt"/>
              </a:rPr>
              <a:t>But the problem with YT is</a:t>
            </a:r>
            <a:r>
              <a:rPr lang="mr-IN" b="1" dirty="0">
                <a:latin typeface="+mn-lt"/>
              </a:rPr>
              <a:t>…</a:t>
            </a:r>
            <a:endParaRPr lang="en-GB" b="1" dirty="0">
              <a:latin typeface="+mn-lt"/>
            </a:endParaRPr>
          </a:p>
        </p:txBody>
      </p:sp>
      <p:pic>
        <p:nvPicPr>
          <p:cNvPr id="3" name="Picture 2"/>
          <p:cNvPicPr>
            <a:picLocks noChangeAspect="1"/>
          </p:cNvPicPr>
          <p:nvPr/>
        </p:nvPicPr>
        <p:blipFill>
          <a:blip r:embed="rId2"/>
          <a:stretch>
            <a:fillRect/>
          </a:stretch>
        </p:blipFill>
        <p:spPr>
          <a:xfrm>
            <a:off x="185085" y="1690689"/>
            <a:ext cx="5484195" cy="1383182"/>
          </a:xfrm>
          <a:prstGeom prst="rect">
            <a:avLst/>
          </a:prstGeom>
        </p:spPr>
      </p:pic>
      <p:sp>
        <p:nvSpPr>
          <p:cNvPr id="4" name="Rectangle 3"/>
          <p:cNvSpPr/>
          <p:nvPr/>
        </p:nvSpPr>
        <p:spPr>
          <a:xfrm>
            <a:off x="386106" y="3202473"/>
            <a:ext cx="2210413" cy="369332"/>
          </a:xfrm>
          <a:prstGeom prst="rect">
            <a:avLst/>
          </a:prstGeom>
        </p:spPr>
        <p:txBody>
          <a:bodyPr wrap="none">
            <a:spAutoFit/>
          </a:bodyPr>
          <a:lstStyle/>
          <a:p>
            <a:r>
              <a:rPr lang="en-GB" dirty="0"/>
              <a:t>http://</a:t>
            </a:r>
            <a:r>
              <a:rPr lang="en-GB" dirty="0" err="1"/>
              <a:t>bit.ly</a:t>
            </a:r>
            <a:r>
              <a:rPr lang="en-GB" dirty="0"/>
              <a:t>/2DRnFea</a:t>
            </a:r>
          </a:p>
        </p:txBody>
      </p:sp>
      <p:pic>
        <p:nvPicPr>
          <p:cNvPr id="5" name="Picture 4"/>
          <p:cNvPicPr>
            <a:picLocks noChangeAspect="1"/>
          </p:cNvPicPr>
          <p:nvPr/>
        </p:nvPicPr>
        <p:blipFill>
          <a:blip r:embed="rId3"/>
          <a:stretch>
            <a:fillRect/>
          </a:stretch>
        </p:blipFill>
        <p:spPr>
          <a:xfrm>
            <a:off x="3736340" y="3202473"/>
            <a:ext cx="7708900" cy="2260600"/>
          </a:xfrm>
          <a:prstGeom prst="rect">
            <a:avLst/>
          </a:prstGeom>
        </p:spPr>
      </p:pic>
      <p:sp>
        <p:nvSpPr>
          <p:cNvPr id="6" name="Rectangle 5"/>
          <p:cNvSpPr/>
          <p:nvPr/>
        </p:nvSpPr>
        <p:spPr>
          <a:xfrm>
            <a:off x="3979397" y="5597320"/>
            <a:ext cx="2162323" cy="369332"/>
          </a:xfrm>
          <a:prstGeom prst="rect">
            <a:avLst/>
          </a:prstGeom>
        </p:spPr>
        <p:txBody>
          <a:bodyPr wrap="none">
            <a:spAutoFit/>
          </a:bodyPr>
          <a:lstStyle/>
          <a:p>
            <a:r>
              <a:rPr lang="en-GB" dirty="0"/>
              <a:t>http://</a:t>
            </a:r>
            <a:r>
              <a:rPr lang="en-GB" dirty="0" err="1"/>
              <a:t>bit.ly</a:t>
            </a:r>
            <a:r>
              <a:rPr lang="en-GB" dirty="0"/>
              <a:t>/2Cr8hbF</a:t>
            </a:r>
          </a:p>
        </p:txBody>
      </p:sp>
    </p:spTree>
    <p:extLst>
      <p:ext uri="{BB962C8B-B14F-4D97-AF65-F5344CB8AC3E}">
        <p14:creationId xmlns:p14="http://schemas.microsoft.com/office/powerpoint/2010/main" val="368562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4276</TotalTime>
  <Words>630</Words>
  <Application>Microsoft Office PowerPoint</Application>
  <PresentationFormat>Widescreen</PresentationFormat>
  <Paragraphs>111</Paragraphs>
  <Slides>35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ＭＳ Ｐゴシック</vt:lpstr>
      <vt:lpstr>Arial</vt:lpstr>
      <vt:lpstr>Calibri</vt:lpstr>
      <vt:lpstr>Calibri Light</vt:lpstr>
      <vt:lpstr>Mangal</vt:lpstr>
      <vt:lpstr>Wingdings</vt:lpstr>
      <vt:lpstr>Office Theme</vt:lpstr>
      <vt:lpstr>E-Safety Training 2018</vt:lpstr>
      <vt:lpstr>But, was the internet made for children?</vt:lpstr>
      <vt:lpstr>Ultimately, it is a parental issue!!</vt:lpstr>
      <vt:lpstr>The latest trends/threats</vt:lpstr>
      <vt:lpstr>Tech Toddlers</vt:lpstr>
      <vt:lpstr>PowerPoint Presentation</vt:lpstr>
      <vt:lpstr>PowerPoint Presentation</vt:lpstr>
      <vt:lpstr>Today’s stars for children…</vt:lpstr>
      <vt:lpstr>But the problem with YT is…</vt:lpstr>
      <vt:lpstr>But the problem with YT is…</vt:lpstr>
      <vt:lpstr>So what is e-safety?</vt:lpstr>
      <vt:lpstr>What is e-safety?</vt:lpstr>
      <vt:lpstr>The three ‘C’s’</vt:lpstr>
      <vt:lpstr>Back In The Day…Same Fears</vt:lpstr>
      <vt:lpstr>We have always had predators</vt:lpstr>
      <vt:lpstr>PowerPoint Presentation</vt:lpstr>
      <vt:lpstr>Popular apps for children/young people?</vt:lpstr>
      <vt:lpstr>PowerPoint Presentation</vt:lpstr>
      <vt:lpstr>Useful Sites</vt:lpstr>
      <vt:lpstr>Youth Produced Sexual Imagery</vt:lpstr>
      <vt:lpstr>PowerPoint Presentation</vt:lpstr>
      <vt:lpstr>Sexting - Why?</vt:lpstr>
      <vt:lpstr>PowerPoint Presentation</vt:lpstr>
      <vt:lpstr>PowerPoint Presentation</vt:lpstr>
      <vt:lpstr>PowerPoint Presentation</vt:lpstr>
      <vt:lpstr>Cyberbullying</vt:lpstr>
      <vt:lpstr>Online Bullying - Definition</vt:lpstr>
      <vt:lpstr>Terms</vt:lpstr>
      <vt:lpstr>Research – ‘Ditch The Label’</vt:lpstr>
      <vt:lpstr>Impact</vt:lpstr>
      <vt:lpstr>PowerPoint Presentation</vt:lpstr>
      <vt:lpstr>’Cyberbullying’</vt:lpstr>
      <vt:lpstr>Finally…</vt:lpstr>
      <vt:lpstr>The world ahead…</vt:lpstr>
      <vt:lpstr>Copyright Notice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Pinto</dc:creator>
  <cp:lastModifiedBy>Lee McClure</cp:lastModifiedBy>
  <cp:revision>208</cp:revision>
  <cp:lastPrinted>2018-06-06T16:00:57Z</cp:lastPrinted>
  <dcterms:created xsi:type="dcterms:W3CDTF">2015-11-09T13:29:53Z</dcterms:created>
  <dcterms:modified xsi:type="dcterms:W3CDTF">2018-06-06T16:03:12Z</dcterms:modified>
</cp:coreProperties>
</file>