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4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31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2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9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2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5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55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77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50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42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8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33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87AA2-985B-4650-92B9-A2019A2EE297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27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xmlns="" id="{35812521-DF0A-469C-8661-E8178936F9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708" y="125664"/>
            <a:ext cx="844677" cy="4001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CB07BD8-06AF-41EC-8168-E9249FED881B}"/>
              </a:ext>
            </a:extLst>
          </p:cNvPr>
          <p:cNvSpPr txBox="1"/>
          <p:nvPr/>
        </p:nvSpPr>
        <p:spPr>
          <a:xfrm>
            <a:off x="2745385" y="462232"/>
            <a:ext cx="6353021" cy="400110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Language Detectives’ Memory Bank </a:t>
            </a:r>
            <a:r>
              <a:rPr lang="en-GB" sz="2000">
                <a:latin typeface="Century Gothic" panose="020B0502020202020204" pitchFamily="34" charset="0"/>
              </a:rPr>
              <a:t>of “Months” </a:t>
            </a:r>
            <a:endParaRPr lang="en-GB" sz="2000" dirty="0"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2FB6155-EF73-4E76-B4CA-717526727E8F}"/>
              </a:ext>
            </a:extLst>
          </p:cNvPr>
          <p:cNvSpPr txBox="1"/>
          <p:nvPr/>
        </p:nvSpPr>
        <p:spPr>
          <a:xfrm>
            <a:off x="474615" y="1093903"/>
            <a:ext cx="3153065" cy="4093428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Noun Bank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enero</a:t>
            </a:r>
            <a:r>
              <a:rPr lang="en-GB" sz="2000" dirty="0">
                <a:latin typeface="Century Gothic" panose="020B0502020202020204" pitchFamily="34" charset="0"/>
              </a:rPr>
              <a:t>- January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febrero</a:t>
            </a:r>
            <a:r>
              <a:rPr lang="en-GB" sz="2000" dirty="0">
                <a:latin typeface="Century Gothic" panose="020B0502020202020204" pitchFamily="34" charset="0"/>
              </a:rPr>
              <a:t>- February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marzo</a:t>
            </a:r>
            <a:r>
              <a:rPr lang="en-GB" sz="2000" dirty="0">
                <a:latin typeface="Century Gothic" panose="020B0502020202020204" pitchFamily="34" charset="0"/>
              </a:rPr>
              <a:t>- March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abril</a:t>
            </a:r>
            <a:r>
              <a:rPr lang="en-GB" sz="2000" dirty="0">
                <a:latin typeface="Century Gothic" panose="020B0502020202020204" pitchFamily="34" charset="0"/>
              </a:rPr>
              <a:t>- April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mayo- May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junio</a:t>
            </a:r>
            <a:r>
              <a:rPr lang="en-GB" sz="2000" dirty="0">
                <a:latin typeface="Century Gothic" panose="020B0502020202020204" pitchFamily="34" charset="0"/>
              </a:rPr>
              <a:t>- June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julio</a:t>
            </a:r>
            <a:r>
              <a:rPr lang="en-GB" sz="2000" dirty="0">
                <a:latin typeface="Century Gothic" panose="020B0502020202020204" pitchFamily="34" charset="0"/>
              </a:rPr>
              <a:t>- July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agosto</a:t>
            </a:r>
            <a:r>
              <a:rPr lang="en-GB" sz="2000" dirty="0">
                <a:latin typeface="Century Gothic" panose="020B0502020202020204" pitchFamily="34" charset="0"/>
              </a:rPr>
              <a:t>- August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septiembre</a:t>
            </a:r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 err="1">
                <a:latin typeface="Century Gothic" panose="020B0502020202020204" pitchFamily="34" charset="0"/>
              </a:rPr>
              <a:t>octubre</a:t>
            </a:r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 err="1">
                <a:latin typeface="Century Gothic" panose="020B0502020202020204" pitchFamily="34" charset="0"/>
              </a:rPr>
              <a:t>noviembre</a:t>
            </a:r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 err="1">
                <a:latin typeface="Century Gothic" panose="020B0502020202020204" pitchFamily="34" charset="0"/>
              </a:rPr>
              <a:t>diciembre</a:t>
            </a:r>
            <a:endParaRPr lang="en-GB" sz="2000" dirty="0"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92B09AC-DF32-458B-9228-CA00342C7239}"/>
              </a:ext>
            </a:extLst>
          </p:cNvPr>
          <p:cNvSpPr txBox="1"/>
          <p:nvPr/>
        </p:nvSpPr>
        <p:spPr>
          <a:xfrm>
            <a:off x="8320927" y="1155820"/>
            <a:ext cx="3565133" cy="1938992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Grammar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When words are the same in two languages we call them cognates and when they look very similar we call them semi-cognates.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8A9B209-59C0-4ABE-8F41-BD0DAF348794}"/>
              </a:ext>
            </a:extLst>
          </p:cNvPr>
          <p:cNvSpPr txBox="1"/>
          <p:nvPr/>
        </p:nvSpPr>
        <p:spPr>
          <a:xfrm>
            <a:off x="150921" y="23725"/>
            <a:ext cx="3003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Spanish Y3 Stage 1 Autumn 2:Months.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BFF1EF8-084B-4608-BC05-EB143649CB20}"/>
              </a:ext>
            </a:extLst>
          </p:cNvPr>
          <p:cNvSpPr txBox="1"/>
          <p:nvPr/>
        </p:nvSpPr>
        <p:spPr>
          <a:xfrm>
            <a:off x="474615" y="5380105"/>
            <a:ext cx="7044771" cy="1015663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Question and Answer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¿</a:t>
            </a:r>
            <a:r>
              <a:rPr lang="en-GB" sz="2000" dirty="0" err="1">
                <a:latin typeface="Century Gothic" panose="020B0502020202020204" pitchFamily="34" charset="0"/>
              </a:rPr>
              <a:t>Cuando</a:t>
            </a:r>
            <a:r>
              <a:rPr lang="en-GB" sz="2000" dirty="0">
                <a:latin typeface="Century Gothic" panose="020B0502020202020204" pitchFamily="34" charset="0"/>
              </a:rPr>
              <a:t> es </a:t>
            </a:r>
            <a:r>
              <a:rPr lang="en-GB" sz="2000" dirty="0" err="1">
                <a:latin typeface="Century Gothic" panose="020B0502020202020204" pitchFamily="34" charset="0"/>
              </a:rPr>
              <a:t>tu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cumpleaňos</a:t>
            </a:r>
            <a:r>
              <a:rPr lang="en-GB" sz="2000" dirty="0">
                <a:latin typeface="Century Gothic" panose="020B0502020202020204" pitchFamily="34" charset="0"/>
              </a:rPr>
              <a:t>?- When is your birthday?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2684117-C3C4-4205-80D6-C52CCEC8213E}"/>
              </a:ext>
            </a:extLst>
          </p:cNvPr>
          <p:cNvSpPr txBox="1"/>
          <p:nvPr/>
        </p:nvSpPr>
        <p:spPr>
          <a:xfrm>
            <a:off x="8320926" y="3931280"/>
            <a:ext cx="3565133" cy="2246769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Fact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Lots of the months in Spanish look very similar to English spelling if the months. There are no capital letters in </a:t>
            </a:r>
            <a:r>
              <a:rPr lang="en-GB" sz="2000">
                <a:latin typeface="Century Gothic" panose="020B0502020202020204" pitchFamily="34" charset="0"/>
              </a:rPr>
              <a:t>Spanish at </a:t>
            </a:r>
            <a:r>
              <a:rPr lang="en-GB" sz="2000" dirty="0">
                <a:latin typeface="Century Gothic" panose="020B0502020202020204" pitchFamily="34" charset="0"/>
              </a:rPr>
              <a:t>the start of the month.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3939B15-DF6D-40AE-BF87-E3F3D885AEEC}"/>
              </a:ext>
            </a:extLst>
          </p:cNvPr>
          <p:cNvSpPr txBox="1"/>
          <p:nvPr/>
        </p:nvSpPr>
        <p:spPr>
          <a:xfrm>
            <a:off x="4003352" y="1358686"/>
            <a:ext cx="3941902" cy="1938992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Sound spelling 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“j”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i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ciem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</p:txBody>
      </p:sp>
      <p:pic>
        <p:nvPicPr>
          <p:cNvPr id="21" name="Picture 20" descr="A drawing of a cartoon character&#10;&#10;Description automatically generated">
            <a:extLst>
              <a:ext uri="{FF2B5EF4-FFF2-40B4-BE49-F238E27FC236}">
                <a16:creationId xmlns:a16="http://schemas.microsoft.com/office/drawing/2014/main" xmlns="" id="{1CB9F731-8DE7-4ABA-8EC2-0AD194859D2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15" y="325719"/>
            <a:ext cx="969023" cy="637454"/>
          </a:xfrm>
          <a:prstGeom prst="rect">
            <a:avLst/>
          </a:prstGeom>
        </p:spPr>
      </p:pic>
      <p:pic>
        <p:nvPicPr>
          <p:cNvPr id="6" name="Preview SA2_months (1)">
            <a:hlinkClick r:id="" action="ppaction://media"/>
            <a:extLst>
              <a:ext uri="{FF2B5EF4-FFF2-40B4-BE49-F238E27FC236}">
                <a16:creationId xmlns:a16="http://schemas.microsoft.com/office/drawing/2014/main" xmlns="" id="{CAA3C8B0-3F23-4EE7-9329-3E6FF6857DCB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end="16091.375"/>
                </p14:media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637970" y="3429000"/>
            <a:ext cx="952866" cy="952866"/>
          </a:xfrm>
          <a:prstGeom prst="rect">
            <a:avLst/>
          </a:prstGeom>
        </p:spPr>
      </p:pic>
      <p:pic>
        <p:nvPicPr>
          <p:cNvPr id="23" name="Preview SA2_months (1)">
            <a:hlinkClick r:id="" action="ppaction://media"/>
            <a:extLst>
              <a:ext uri="{FF2B5EF4-FFF2-40B4-BE49-F238E27FC236}">
                <a16:creationId xmlns:a16="http://schemas.microsoft.com/office/drawing/2014/main" xmlns="" id="{B564A50B-BAD1-4D08-9844-CEF8B2943FA4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38569" end="1244.375"/>
                </p14:media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721870" y="1991903"/>
            <a:ext cx="952866" cy="952866"/>
          </a:xfrm>
          <a:prstGeom prst="rect">
            <a:avLst/>
          </a:prstGeom>
        </p:spPr>
      </p:pic>
      <p:pic>
        <p:nvPicPr>
          <p:cNvPr id="24" name="Preview SA2_months (1)">
            <a:hlinkClick r:id="" action="ppaction://media"/>
            <a:extLst>
              <a:ext uri="{FF2B5EF4-FFF2-40B4-BE49-F238E27FC236}">
                <a16:creationId xmlns:a16="http://schemas.microsoft.com/office/drawing/2014/main" xmlns="" id="{5AD28DF8-4998-4257-AD06-59F29240F683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33822" end="10301.375"/>
                </p14:media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967290" y="5701616"/>
            <a:ext cx="952866" cy="95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52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0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8278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3968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120</Words>
  <Application>Microsoft Office PowerPoint</Application>
  <PresentationFormat>Widescreen</PresentationFormat>
  <Paragraphs>27</Paragraphs>
  <Slides>1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Helen Kelly</cp:lastModifiedBy>
  <cp:revision>46</cp:revision>
  <dcterms:created xsi:type="dcterms:W3CDTF">2019-08-20T09:39:52Z</dcterms:created>
  <dcterms:modified xsi:type="dcterms:W3CDTF">2021-11-04T21:36:20Z</dcterms:modified>
</cp:coreProperties>
</file>