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49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31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2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196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02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35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55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77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50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42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8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33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87AA2-985B-4650-92B9-A2019A2EE297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27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media1.m4a"/><Relationship Id="rId7" Type="http://schemas.openxmlformats.org/officeDocument/2006/relationships/image" Target="../media/image3.png"/><Relationship Id="rId2" Type="http://schemas.microsoft.com/office/2007/relationships/media" Target="../media/media1.m4a"/><Relationship Id="rId1" Type="http://schemas.openxmlformats.org/officeDocument/2006/relationships/audio" Target="about:blank" TargetMode="Externa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rawing of a cartoon character&#10;&#10;Description automatically generated">
            <a:extLst>
              <a:ext uri="{FF2B5EF4-FFF2-40B4-BE49-F238E27FC236}">
                <a16:creationId xmlns:a16="http://schemas.microsoft.com/office/drawing/2014/main" xmlns="" id="{35812521-DF0A-469C-8661-E8178936F9D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708" y="125664"/>
            <a:ext cx="844677" cy="40011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CB07BD8-06AF-41EC-8168-E9249FED881B}"/>
              </a:ext>
            </a:extLst>
          </p:cNvPr>
          <p:cNvSpPr txBox="1"/>
          <p:nvPr/>
        </p:nvSpPr>
        <p:spPr>
          <a:xfrm>
            <a:off x="2745385" y="462232"/>
            <a:ext cx="8271816" cy="400110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entury Gothic" panose="020B0502020202020204" pitchFamily="34" charset="0"/>
              </a:rPr>
              <a:t>Language Detectives’ Memory Bank of “Classroom Commands”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2FB6155-EF73-4E76-B4CA-717526727E8F}"/>
              </a:ext>
            </a:extLst>
          </p:cNvPr>
          <p:cNvSpPr txBox="1"/>
          <p:nvPr/>
        </p:nvSpPr>
        <p:spPr>
          <a:xfrm>
            <a:off x="580318" y="1265167"/>
            <a:ext cx="3565133" cy="4770537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Verb Bank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All the words below are part of verbs when we instruct more than one person to do something.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 err="1">
                <a:latin typeface="Century Gothic" panose="020B0502020202020204" pitchFamily="34" charset="0"/>
              </a:rPr>
              <a:t>Mirad</a:t>
            </a:r>
            <a:r>
              <a:rPr lang="en-GB" sz="2000" dirty="0">
                <a:latin typeface="Century Gothic" panose="020B0502020202020204" pitchFamily="34" charset="0"/>
              </a:rPr>
              <a:t>- look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Escuchad</a:t>
            </a:r>
            <a:r>
              <a:rPr lang="en-GB" sz="2000" dirty="0">
                <a:latin typeface="Century Gothic" panose="020B0502020202020204" pitchFamily="34" charset="0"/>
              </a:rPr>
              <a:t>- listen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Repetid</a:t>
            </a:r>
            <a:r>
              <a:rPr lang="en-GB" sz="2000" dirty="0">
                <a:latin typeface="Century Gothic" panose="020B0502020202020204" pitchFamily="34" charset="0"/>
              </a:rPr>
              <a:t>- repeat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Levantaos</a:t>
            </a:r>
            <a:r>
              <a:rPr lang="en-GB" sz="2000" dirty="0">
                <a:latin typeface="Century Gothic" panose="020B0502020202020204" pitchFamily="34" charset="0"/>
              </a:rPr>
              <a:t>- stand up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Sentaos</a:t>
            </a:r>
            <a:r>
              <a:rPr lang="en-GB" sz="2000" dirty="0">
                <a:latin typeface="Century Gothic" panose="020B0502020202020204" pitchFamily="34" charset="0"/>
              </a:rPr>
              <a:t>- sit down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Contad</a:t>
            </a:r>
            <a:r>
              <a:rPr lang="en-GB" sz="2000" dirty="0">
                <a:latin typeface="Century Gothic" panose="020B0502020202020204" pitchFamily="34" charset="0"/>
              </a:rPr>
              <a:t>- count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Cantad</a:t>
            </a:r>
            <a:r>
              <a:rPr lang="en-GB" sz="2000" dirty="0">
                <a:latin typeface="Century Gothic" panose="020B0502020202020204" pitchFamily="34" charset="0"/>
              </a:rPr>
              <a:t>- sing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Enseñadme</a:t>
            </a:r>
            <a:r>
              <a:rPr lang="en-GB" sz="2000" dirty="0">
                <a:latin typeface="Century Gothic" panose="020B0502020202020204" pitchFamily="34" charset="0"/>
              </a:rPr>
              <a:t> - show me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Buscad</a:t>
            </a:r>
            <a:r>
              <a:rPr lang="en-GB" sz="2000" dirty="0">
                <a:latin typeface="Century Gothic" panose="020B0502020202020204" pitchFamily="34" charset="0"/>
              </a:rPr>
              <a:t> – look for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8A9B209-59C0-4ABE-8F41-BD0DAF348794}"/>
              </a:ext>
            </a:extLst>
          </p:cNvPr>
          <p:cNvSpPr txBox="1"/>
          <p:nvPr/>
        </p:nvSpPr>
        <p:spPr>
          <a:xfrm>
            <a:off x="150921" y="23725"/>
            <a:ext cx="40445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Spanish Y4 Stage 2 Autumn 2:Classroom Commands.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F3939B15-DF6D-40AE-BF87-E3F3D885AEEC}"/>
              </a:ext>
            </a:extLst>
          </p:cNvPr>
          <p:cNvSpPr txBox="1"/>
          <p:nvPr/>
        </p:nvSpPr>
        <p:spPr>
          <a:xfrm>
            <a:off x="8046550" y="2956933"/>
            <a:ext cx="3941902" cy="1938992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Sound spelling 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“</a:t>
            </a:r>
            <a:r>
              <a:rPr lang="en-GB" sz="2000" dirty="0" err="1">
                <a:latin typeface="Century Gothic" panose="020B0502020202020204" pitchFamily="34" charset="0"/>
              </a:rPr>
              <a:t>uch</a:t>
            </a:r>
            <a:r>
              <a:rPr lang="en-GB" sz="2000" dirty="0">
                <a:latin typeface="Century Gothic" panose="020B0502020202020204" pitchFamily="34" charset="0"/>
              </a:rPr>
              <a:t>”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“</a:t>
            </a:r>
            <a:r>
              <a:rPr lang="en-GB" sz="2000" dirty="0" err="1">
                <a:latin typeface="Century Gothic" panose="020B0502020202020204" pitchFamily="34" charset="0"/>
              </a:rPr>
              <a:t>ite</a:t>
            </a:r>
            <a:r>
              <a:rPr lang="en-GB" sz="2000" dirty="0">
                <a:latin typeface="Century Gothic" panose="020B0502020202020204" pitchFamily="34" charset="0"/>
              </a:rPr>
              <a:t>”</a:t>
            </a:r>
          </a:p>
          <a:p>
            <a:endParaRPr lang="en-GB" sz="2000" b="1" dirty="0">
              <a:latin typeface="Century Gothic" panose="020B0502020202020204" pitchFamily="34" charset="0"/>
            </a:endParaRPr>
          </a:p>
          <a:p>
            <a:r>
              <a:rPr lang="en-GB" sz="2000" b="1" dirty="0">
                <a:latin typeface="Century Gothic" panose="020B0502020202020204" pitchFamily="34" charset="0"/>
              </a:rPr>
              <a:t>“</a:t>
            </a:r>
            <a:r>
              <a:rPr lang="en-GB" sz="2000" dirty="0" err="1">
                <a:latin typeface="Century Gothic" panose="020B0502020202020204" pitchFamily="34" charset="0"/>
              </a:rPr>
              <a:t>aos</a:t>
            </a:r>
            <a:r>
              <a:rPr lang="en-GB" sz="2000" b="1" dirty="0">
                <a:latin typeface="Century Gothic" panose="020B0502020202020204" pitchFamily="34" charset="0"/>
              </a:rPr>
              <a:t>”</a:t>
            </a:r>
          </a:p>
        </p:txBody>
      </p:sp>
      <p:pic>
        <p:nvPicPr>
          <p:cNvPr id="21" name="Picture 20" descr="A drawing of a cartoon character&#10;&#10;Description automatically generated">
            <a:extLst>
              <a:ext uri="{FF2B5EF4-FFF2-40B4-BE49-F238E27FC236}">
                <a16:creationId xmlns:a16="http://schemas.microsoft.com/office/drawing/2014/main" xmlns="" id="{1CB9F731-8DE7-4ABA-8EC2-0AD194859D2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15" y="325719"/>
            <a:ext cx="969023" cy="63745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D51F581-A621-4970-9F27-B7C81A79B944}"/>
              </a:ext>
            </a:extLst>
          </p:cNvPr>
          <p:cNvSpPr txBox="1"/>
          <p:nvPr/>
        </p:nvSpPr>
        <p:spPr>
          <a:xfrm>
            <a:off x="4408074" y="1258788"/>
            <a:ext cx="3565133" cy="4770537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Verb Bank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All the words below are part of verbs when we instruct one person to do something.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Mira- look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Escucha</a:t>
            </a:r>
            <a:r>
              <a:rPr lang="en-GB" sz="2000" dirty="0">
                <a:latin typeface="Century Gothic" panose="020B0502020202020204" pitchFamily="34" charset="0"/>
              </a:rPr>
              <a:t>- listen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Repite</a:t>
            </a:r>
            <a:r>
              <a:rPr lang="en-GB" sz="2000" dirty="0">
                <a:latin typeface="Century Gothic" panose="020B0502020202020204" pitchFamily="34" charset="0"/>
              </a:rPr>
              <a:t>- repeat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Levántate</a:t>
            </a:r>
            <a:r>
              <a:rPr lang="en-GB" sz="2000" dirty="0">
                <a:latin typeface="Century Gothic" panose="020B0502020202020204" pitchFamily="34" charset="0"/>
              </a:rPr>
              <a:t>- stand up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Siéntate</a:t>
            </a:r>
            <a:r>
              <a:rPr lang="en-GB" sz="2000" dirty="0">
                <a:latin typeface="Century Gothic" panose="020B0502020202020204" pitchFamily="34" charset="0"/>
              </a:rPr>
              <a:t>- sit down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Cuenta</a:t>
            </a:r>
            <a:r>
              <a:rPr lang="en-GB" sz="2000" dirty="0">
                <a:latin typeface="Century Gothic" panose="020B0502020202020204" pitchFamily="34" charset="0"/>
              </a:rPr>
              <a:t>- count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Canta</a:t>
            </a:r>
            <a:r>
              <a:rPr lang="en-GB" sz="2000" dirty="0">
                <a:latin typeface="Century Gothic" panose="020B0502020202020204" pitchFamily="34" charset="0"/>
              </a:rPr>
              <a:t>- sing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Ensé</a:t>
            </a:r>
            <a:r>
              <a:rPr lang="en-GB" sz="2000" dirty="0" err="1"/>
              <a:t>ñ</a:t>
            </a:r>
            <a:r>
              <a:rPr lang="en-GB" sz="2000" dirty="0" err="1">
                <a:latin typeface="Century Gothic" panose="020B0502020202020204" pitchFamily="34" charset="0"/>
              </a:rPr>
              <a:t>ame</a:t>
            </a:r>
            <a:r>
              <a:rPr lang="en-GB" sz="2000" dirty="0">
                <a:latin typeface="Century Gothic" panose="020B0502020202020204" pitchFamily="34" charset="0"/>
              </a:rPr>
              <a:t>- show me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Busca</a:t>
            </a:r>
            <a:r>
              <a:rPr lang="en-GB" sz="2000" dirty="0">
                <a:latin typeface="Century Gothic" panose="020B0502020202020204" pitchFamily="34" charset="0"/>
              </a:rPr>
              <a:t> – look for</a:t>
            </a:r>
          </a:p>
        </p:txBody>
      </p:sp>
      <p:pic>
        <p:nvPicPr>
          <p:cNvPr id="2" name="SA2_classroom">
            <a:hlinkClick r:id="" action="ppaction://media"/>
            <a:extLst>
              <a:ext uri="{FF2B5EF4-FFF2-40B4-BE49-F238E27FC236}">
                <a16:creationId xmlns:a16="http://schemas.microsoft.com/office/drawing/2014/main" xmlns="" id="{680D43BF-8D45-4BDD-9C9D-FBAC07245F7B}"/>
              </a:ext>
            </a:extLst>
          </p:cNvPr>
          <p:cNvPicPr>
            <a:picLocks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3187803" y="4516407"/>
            <a:ext cx="957648" cy="957648"/>
          </a:xfrm>
          <a:prstGeom prst="rect">
            <a:avLst/>
          </a:prstGeom>
        </p:spPr>
      </p:pic>
      <p:pic>
        <p:nvPicPr>
          <p:cNvPr id="12" name="SA2_classroom">
            <a:hlinkClick r:id="" action="ppaction://media"/>
            <a:extLst>
              <a:ext uri="{FF2B5EF4-FFF2-40B4-BE49-F238E27FC236}">
                <a16:creationId xmlns:a16="http://schemas.microsoft.com/office/drawing/2014/main" xmlns="" id="{4C6D30EA-B1CD-4B6D-99DF-2E24D5AFE4AE}"/>
              </a:ext>
            </a:extLst>
          </p:cNvPr>
          <p:cNvPicPr>
            <a:picLocks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6881293" y="4417101"/>
            <a:ext cx="957648" cy="957648"/>
          </a:xfrm>
          <a:prstGeom prst="rect">
            <a:avLst/>
          </a:prstGeom>
        </p:spPr>
      </p:pic>
      <p:pic>
        <p:nvPicPr>
          <p:cNvPr id="4" name="Y4 A2 classroom commands sound spelling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9954993" y="421160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52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83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7188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787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1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Widescreen</PresentationFormat>
  <Paragraphs>32</Paragraphs>
  <Slides>1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</dc:creator>
  <cp:lastModifiedBy>Helen Kelly</cp:lastModifiedBy>
  <cp:revision>53</cp:revision>
  <cp:lastPrinted>2019-12-10T10:23:09Z</cp:lastPrinted>
  <dcterms:created xsi:type="dcterms:W3CDTF">2019-08-20T09:39:52Z</dcterms:created>
  <dcterms:modified xsi:type="dcterms:W3CDTF">2021-11-04T21:38:57Z</dcterms:modified>
</cp:coreProperties>
</file>